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33"/>
  </p:notesMasterIdLst>
  <p:handoutMasterIdLst>
    <p:handoutMasterId r:id="rId34"/>
  </p:handoutMasterIdLst>
  <p:sldIdLst>
    <p:sldId id="260" r:id="rId2"/>
    <p:sldId id="292" r:id="rId3"/>
    <p:sldId id="324" r:id="rId4"/>
    <p:sldId id="303" r:id="rId5"/>
    <p:sldId id="325" r:id="rId6"/>
    <p:sldId id="326" r:id="rId7"/>
    <p:sldId id="327" r:id="rId8"/>
    <p:sldId id="328" r:id="rId9"/>
    <p:sldId id="329" r:id="rId10"/>
    <p:sldId id="330" r:id="rId11"/>
    <p:sldId id="302" r:id="rId12"/>
    <p:sldId id="331" r:id="rId13"/>
    <p:sldId id="332" r:id="rId14"/>
    <p:sldId id="333" r:id="rId15"/>
    <p:sldId id="334" r:id="rId16"/>
    <p:sldId id="335" r:id="rId17"/>
    <p:sldId id="336" r:id="rId18"/>
    <p:sldId id="337" r:id="rId19"/>
    <p:sldId id="338" r:id="rId20"/>
    <p:sldId id="339" r:id="rId21"/>
    <p:sldId id="340" r:id="rId22"/>
    <p:sldId id="341" r:id="rId23"/>
    <p:sldId id="342" r:id="rId24"/>
    <p:sldId id="343" r:id="rId25"/>
    <p:sldId id="268" r:id="rId26"/>
    <p:sldId id="287" r:id="rId27"/>
    <p:sldId id="344" r:id="rId28"/>
    <p:sldId id="346" r:id="rId29"/>
    <p:sldId id="308" r:id="rId30"/>
    <p:sldId id="345" r:id="rId31"/>
    <p:sldId id="285" r:id="rId32"/>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EC7437F1-EB40-4939-A6B2-63719C4EB568}">
          <p14:sldIdLst>
            <p14:sldId id="260"/>
            <p14:sldId id="292"/>
            <p14:sldId id="324"/>
            <p14:sldId id="303"/>
            <p14:sldId id="325"/>
            <p14:sldId id="326"/>
            <p14:sldId id="327"/>
            <p14:sldId id="328"/>
            <p14:sldId id="329"/>
            <p14:sldId id="330"/>
            <p14:sldId id="302"/>
            <p14:sldId id="331"/>
            <p14:sldId id="332"/>
            <p14:sldId id="333"/>
            <p14:sldId id="334"/>
            <p14:sldId id="335"/>
            <p14:sldId id="336"/>
            <p14:sldId id="337"/>
            <p14:sldId id="338"/>
            <p14:sldId id="339"/>
            <p14:sldId id="340"/>
            <p14:sldId id="341"/>
            <p14:sldId id="342"/>
            <p14:sldId id="343"/>
            <p14:sldId id="268"/>
            <p14:sldId id="287"/>
          </p14:sldIdLst>
        </p14:section>
        <p14:section name="Untitled Section" id="{0A80A9BE-CF1E-4263-8F33-C91882E10EC5}">
          <p14:sldIdLst>
            <p14:sldId id="344"/>
            <p14:sldId id="346"/>
            <p14:sldId id="308"/>
            <p14:sldId id="345"/>
            <p14:sldId id="28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2C4"/>
    <a:srgbClr val="7A8DB4"/>
    <a:srgbClr val="68A27D"/>
    <a:srgbClr val="C1B18E"/>
    <a:srgbClr val="F3F39F"/>
    <a:srgbClr val="FFFF00"/>
    <a:srgbClr val="86C897"/>
    <a:srgbClr val="66CCFF"/>
    <a:srgbClr val="FF99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10" autoAdjust="0"/>
    <p:restoredTop sz="94086" autoAdjust="0"/>
  </p:normalViewPr>
  <p:slideViewPr>
    <p:cSldViewPr>
      <p:cViewPr varScale="1">
        <p:scale>
          <a:sx n="80" d="100"/>
          <a:sy n="80" d="100"/>
        </p:scale>
        <p:origin x="1502"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1812" y="-10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1"/>
            <a:ext cx="2971800" cy="465138"/>
          </a:xfrm>
          <a:prstGeom prst="rect">
            <a:avLst/>
          </a:prstGeom>
          <a:noFill/>
          <a:ln w="9525">
            <a:noFill/>
            <a:miter lim="800000"/>
            <a:headEnd/>
            <a:tailEnd/>
          </a:ln>
          <a:effectLst/>
        </p:spPr>
        <p:txBody>
          <a:bodyPr vert="horz" wrap="square" lIns="92745" tIns="46372" rIns="92745" bIns="46372" numCol="1" anchor="t" anchorCtr="0" compatLnSpc="1">
            <a:prstTxWarp prst="textNoShape">
              <a:avLst/>
            </a:prstTxWarp>
          </a:bodyPr>
          <a:lstStyle>
            <a:lvl1pPr defTabSz="926983">
              <a:defRPr sz="1200"/>
            </a:lvl1pPr>
          </a:lstStyle>
          <a:p>
            <a:pPr>
              <a:defRPr/>
            </a:pPr>
            <a:endParaRPr lang="en-US"/>
          </a:p>
        </p:txBody>
      </p:sp>
      <p:sp>
        <p:nvSpPr>
          <p:cNvPr id="98307" name="Rectangle 3"/>
          <p:cNvSpPr>
            <a:spLocks noGrp="1" noChangeArrowheads="1"/>
          </p:cNvSpPr>
          <p:nvPr>
            <p:ph type="dt" sz="quarter" idx="1"/>
          </p:nvPr>
        </p:nvSpPr>
        <p:spPr bwMode="auto">
          <a:xfrm>
            <a:off x="3884613" y="1"/>
            <a:ext cx="2971800" cy="465138"/>
          </a:xfrm>
          <a:prstGeom prst="rect">
            <a:avLst/>
          </a:prstGeom>
          <a:noFill/>
          <a:ln w="9525">
            <a:noFill/>
            <a:miter lim="800000"/>
            <a:headEnd/>
            <a:tailEnd/>
          </a:ln>
          <a:effectLst/>
        </p:spPr>
        <p:txBody>
          <a:bodyPr vert="horz" wrap="square" lIns="92745" tIns="46372" rIns="92745" bIns="46372" numCol="1" anchor="t" anchorCtr="0" compatLnSpc="1">
            <a:prstTxWarp prst="textNoShape">
              <a:avLst/>
            </a:prstTxWarp>
          </a:bodyPr>
          <a:lstStyle>
            <a:lvl1pPr algn="r" defTabSz="926983">
              <a:defRPr sz="1200"/>
            </a:lvl1pPr>
          </a:lstStyle>
          <a:p>
            <a:pPr>
              <a:defRPr/>
            </a:pPr>
            <a:endParaRPr lang="en-US"/>
          </a:p>
        </p:txBody>
      </p:sp>
      <p:sp>
        <p:nvSpPr>
          <p:cNvPr id="98308"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2745" tIns="46372" rIns="92745" bIns="46372" numCol="1" anchor="b" anchorCtr="0" compatLnSpc="1">
            <a:prstTxWarp prst="textNoShape">
              <a:avLst/>
            </a:prstTxWarp>
          </a:bodyPr>
          <a:lstStyle>
            <a:lvl1pPr defTabSz="926983">
              <a:defRPr sz="1200"/>
            </a:lvl1pPr>
          </a:lstStyle>
          <a:p>
            <a:pPr>
              <a:defRPr/>
            </a:pPr>
            <a:endParaRPr lang="en-US"/>
          </a:p>
        </p:txBody>
      </p:sp>
      <p:sp>
        <p:nvSpPr>
          <p:cNvPr id="98309"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2745" tIns="46372" rIns="92745" bIns="46372" numCol="1" anchor="b" anchorCtr="0" compatLnSpc="1">
            <a:prstTxWarp prst="textNoShape">
              <a:avLst/>
            </a:prstTxWarp>
          </a:bodyPr>
          <a:lstStyle>
            <a:lvl1pPr algn="r" defTabSz="926983">
              <a:defRPr sz="1200"/>
            </a:lvl1pPr>
          </a:lstStyle>
          <a:p>
            <a:pPr>
              <a:defRPr/>
            </a:pPr>
            <a:fld id="{5C3C7501-B8F2-4F7A-B026-26E6045083F9}" type="slidenum">
              <a:rPr lang="en-US"/>
              <a:pPr>
                <a:defRPr/>
              </a:pPr>
              <a:t>‹#›</a:t>
            </a:fld>
            <a:endParaRPr lang="en-US" dirty="0"/>
          </a:p>
        </p:txBody>
      </p:sp>
    </p:spTree>
    <p:extLst>
      <p:ext uri="{BB962C8B-B14F-4D97-AF65-F5344CB8AC3E}">
        <p14:creationId xmlns:p14="http://schemas.microsoft.com/office/powerpoint/2010/main" val="3466288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2971800" cy="465138"/>
          </a:xfrm>
          <a:prstGeom prst="rect">
            <a:avLst/>
          </a:prstGeom>
          <a:noFill/>
          <a:ln w="9525">
            <a:noFill/>
            <a:miter lim="800000"/>
            <a:headEnd/>
            <a:tailEnd/>
          </a:ln>
          <a:effectLst/>
        </p:spPr>
        <p:txBody>
          <a:bodyPr vert="horz" wrap="square" lIns="92745" tIns="46372" rIns="92745" bIns="46372" numCol="1" anchor="t" anchorCtr="0" compatLnSpc="1">
            <a:prstTxWarp prst="textNoShape">
              <a:avLst/>
            </a:prstTxWarp>
          </a:bodyPr>
          <a:lstStyle>
            <a:lvl1pPr defTabSz="926983">
              <a:defRPr sz="1200"/>
            </a:lvl1pPr>
          </a:lstStyle>
          <a:p>
            <a:pPr>
              <a:defRPr/>
            </a:pPr>
            <a:endParaRPr lang="en-US"/>
          </a:p>
        </p:txBody>
      </p:sp>
      <p:sp>
        <p:nvSpPr>
          <p:cNvPr id="3075" name="Rectangle 3"/>
          <p:cNvSpPr>
            <a:spLocks noGrp="1" noChangeArrowheads="1"/>
          </p:cNvSpPr>
          <p:nvPr>
            <p:ph type="dt" idx="1"/>
          </p:nvPr>
        </p:nvSpPr>
        <p:spPr bwMode="auto">
          <a:xfrm>
            <a:off x="3884613" y="1"/>
            <a:ext cx="2971800" cy="465138"/>
          </a:xfrm>
          <a:prstGeom prst="rect">
            <a:avLst/>
          </a:prstGeom>
          <a:noFill/>
          <a:ln w="9525">
            <a:noFill/>
            <a:miter lim="800000"/>
            <a:headEnd/>
            <a:tailEnd/>
          </a:ln>
          <a:effectLst/>
        </p:spPr>
        <p:txBody>
          <a:bodyPr vert="horz" wrap="square" lIns="92745" tIns="46372" rIns="92745" bIns="46372" numCol="1" anchor="t" anchorCtr="0" compatLnSpc="1">
            <a:prstTxWarp prst="textNoShape">
              <a:avLst/>
            </a:prstTxWarp>
          </a:bodyPr>
          <a:lstStyle>
            <a:lvl1pPr algn="r" defTabSz="926983">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04900" y="696913"/>
            <a:ext cx="4649788" cy="348773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2745" tIns="46372" rIns="92745" bIns="4637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2745" tIns="46372" rIns="92745" bIns="46372" numCol="1" anchor="b" anchorCtr="0" compatLnSpc="1">
            <a:prstTxWarp prst="textNoShape">
              <a:avLst/>
            </a:prstTxWarp>
          </a:bodyPr>
          <a:lstStyle>
            <a:lvl1pPr defTabSz="926983">
              <a:defRPr sz="1200"/>
            </a:lvl1pPr>
          </a:lstStyle>
          <a:p>
            <a:pPr>
              <a:defRPr/>
            </a:pPr>
            <a:endParaRPr lang="en-US"/>
          </a:p>
        </p:txBody>
      </p:sp>
      <p:sp>
        <p:nvSpPr>
          <p:cNvPr id="3079"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2745" tIns="46372" rIns="92745" bIns="46372" numCol="1" anchor="b" anchorCtr="0" compatLnSpc="1">
            <a:prstTxWarp prst="textNoShape">
              <a:avLst/>
            </a:prstTxWarp>
          </a:bodyPr>
          <a:lstStyle>
            <a:lvl1pPr algn="r" defTabSz="926983">
              <a:defRPr sz="1200"/>
            </a:lvl1pPr>
          </a:lstStyle>
          <a:p>
            <a:pPr>
              <a:defRPr/>
            </a:pPr>
            <a:fld id="{647DAC24-EC51-48ED-840E-4CBC6C2FE0A2}" type="slidenum">
              <a:rPr lang="en-US"/>
              <a:pPr>
                <a:defRPr/>
              </a:pPr>
              <a:t>‹#›</a:t>
            </a:fld>
            <a:endParaRPr lang="en-US" dirty="0"/>
          </a:p>
        </p:txBody>
      </p:sp>
    </p:spTree>
    <p:extLst>
      <p:ext uri="{BB962C8B-B14F-4D97-AF65-F5344CB8AC3E}">
        <p14:creationId xmlns:p14="http://schemas.microsoft.com/office/powerpoint/2010/main" val="15725101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B1CE8C1D-5EA3-4B54-966B-ACDAC9A6B3AA}" type="slidenum">
              <a:rPr lang="en-US" smtClean="0"/>
              <a:pPr/>
              <a:t>1</a:t>
            </a:fld>
            <a:endParaRPr 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20349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7DAC24-EC51-48ED-840E-4CBC6C2FE0A2}" type="slidenum">
              <a:rPr lang="en-US" smtClean="0"/>
              <a:pPr>
                <a:defRPr/>
              </a:pPr>
              <a:t>4</a:t>
            </a:fld>
            <a:endParaRPr lang="en-US" dirty="0"/>
          </a:p>
        </p:txBody>
      </p:sp>
    </p:spTree>
    <p:extLst>
      <p:ext uri="{BB962C8B-B14F-4D97-AF65-F5344CB8AC3E}">
        <p14:creationId xmlns:p14="http://schemas.microsoft.com/office/powerpoint/2010/main" val="2538498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ECA3027D-39E8-4F41-8464-1B1EA32095B8}" type="slidenum">
              <a:rPr lang="en-US" smtClean="0"/>
              <a:pPr/>
              <a:t>25</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416781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12" descr="Loss Control BKGR Art.jpg"/>
          <p:cNvPicPr>
            <a:picLocks noChangeAspect="1"/>
          </p:cNvPicPr>
          <p:nvPr userDrawn="1"/>
        </p:nvPicPr>
        <p:blipFill>
          <a:blip r:embed="rId3" cstate="print"/>
          <a:srcRect t="8333" b="7500"/>
          <a:stretch>
            <a:fillRect/>
          </a:stretch>
        </p:blipFill>
        <p:spPr bwMode="auto">
          <a:xfrm>
            <a:off x="0" y="1770063"/>
            <a:ext cx="9144000" cy="5130800"/>
          </a:xfrm>
          <a:prstGeom prst="rect">
            <a:avLst/>
          </a:prstGeom>
          <a:noFill/>
          <a:ln w="9525">
            <a:noFill/>
            <a:miter lim="800000"/>
            <a:headEnd/>
            <a:tailEnd/>
          </a:ln>
        </p:spPr>
      </p:pic>
      <p:sp>
        <p:nvSpPr>
          <p:cNvPr id="3" name="Subtitle 2"/>
          <p:cNvSpPr>
            <a:spLocks noGrp="1"/>
          </p:cNvSpPr>
          <p:nvPr>
            <p:ph type="subTitle" idx="1"/>
          </p:nvPr>
        </p:nvSpPr>
        <p:spPr>
          <a:xfrm>
            <a:off x="914400" y="2209800"/>
            <a:ext cx="7315200" cy="3810000"/>
          </a:xfrm>
        </p:spPr>
        <p:txBody>
          <a:bodyPr anchor="ctr">
            <a:normAutofit/>
          </a:bodyPr>
          <a:lstStyle>
            <a:lvl1pPr marL="0" indent="0" algn="ctr">
              <a:buNone/>
              <a:defRPr sz="4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itle Placeholder 1"/>
          <p:cNvSpPr>
            <a:spLocks noGrp="1"/>
          </p:cNvSpPr>
          <p:nvPr>
            <p:ph type="title"/>
          </p:nvPr>
        </p:nvSpPr>
        <p:spPr>
          <a:xfrm>
            <a:off x="1676400" y="0"/>
            <a:ext cx="5638800" cy="1737360"/>
          </a:xfrm>
          <a:prstGeom prst="rect">
            <a:avLst/>
          </a:prstGeom>
        </p:spPr>
        <p:txBody>
          <a:bodyPr rtlCol="0">
            <a:noAutofit/>
          </a:bodyPr>
          <a:lstStyle/>
          <a:p>
            <a:r>
              <a:rPr lang="en-US" smtClean="0"/>
              <a:t>Click to edit Master title style</a:t>
            </a:r>
            <a:endParaRPr lang="en-US" dirty="0"/>
          </a:p>
        </p:txBody>
      </p:sp>
    </p:spTree>
  </p:cSld>
  <p:clrMapOvr>
    <a:masterClrMapping/>
  </p:clrMapOvr>
  <p:transition>
    <p:strips dir="rd"/>
    <p:sndAc>
      <p:stSnd>
        <p:snd r:embed="rId1" name="arrow.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trips dir="rd"/>
    <p:sndAc>
      <p:stSnd>
        <p:snd r:embed="rId1" name="arrow.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87104" y="1984249"/>
            <a:ext cx="3657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2"/>
          <p:cNvSpPr>
            <a:spLocks noGrp="1"/>
          </p:cNvSpPr>
          <p:nvPr>
            <p:ph sz="half" idx="10"/>
          </p:nvPr>
        </p:nvSpPr>
        <p:spPr>
          <a:xfrm>
            <a:off x="4617856" y="1981201"/>
            <a:ext cx="3657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trips dir="rd"/>
    <p:sndAc>
      <p:stSnd>
        <p:snd r:embed="rId1" name="arrow.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62856" y="1984248"/>
            <a:ext cx="3657600" cy="639762"/>
          </a:xfrm>
        </p:spPr>
        <p:txBody>
          <a:bodyPr anchor="ctr">
            <a:no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59808" y="2667000"/>
            <a:ext cx="3657600" cy="32796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ext Placeholder 2"/>
          <p:cNvSpPr>
            <a:spLocks noGrp="1"/>
          </p:cNvSpPr>
          <p:nvPr>
            <p:ph type="body" idx="10"/>
          </p:nvPr>
        </p:nvSpPr>
        <p:spPr>
          <a:xfrm>
            <a:off x="4596656" y="1981200"/>
            <a:ext cx="3657600" cy="639762"/>
          </a:xfrm>
        </p:spPr>
        <p:txBody>
          <a:bodyPr anchor="ctr">
            <a:no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half" idx="11"/>
          </p:nvPr>
        </p:nvSpPr>
        <p:spPr>
          <a:xfrm>
            <a:off x="4593608" y="2663952"/>
            <a:ext cx="3657600" cy="32796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trips dir="rd"/>
    <p:sndAc>
      <p:stSnd>
        <p:snd r:embed="rId1" name="arrow.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4008" y="1981200"/>
            <a:ext cx="4251960" cy="3962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59808" y="1981200"/>
            <a:ext cx="3008313" cy="39624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Placeholder 1"/>
          <p:cNvSpPr>
            <a:spLocks noGrp="1"/>
          </p:cNvSpPr>
          <p:nvPr>
            <p:ph type="title"/>
          </p:nvPr>
        </p:nvSpPr>
        <p:spPr>
          <a:xfrm>
            <a:off x="1676400" y="0"/>
            <a:ext cx="5638800" cy="1737360"/>
          </a:xfrm>
          <a:prstGeom prst="rect">
            <a:avLst/>
          </a:prstGeom>
        </p:spPr>
        <p:txBody>
          <a:bodyPr rtlCol="0">
            <a:noAutofit/>
          </a:bodyPr>
          <a:lstStyle/>
          <a:p>
            <a:r>
              <a:rPr lang="en-US" smtClean="0"/>
              <a:t>Click to edit Master title style</a:t>
            </a:r>
            <a:endParaRPr lang="en-US" dirty="0"/>
          </a:p>
        </p:txBody>
      </p:sp>
    </p:spTree>
  </p:cSld>
  <p:clrMapOvr>
    <a:masterClrMapping/>
  </p:clrMapOvr>
  <p:transition>
    <p:strips dir="rd"/>
    <p:sndAc>
      <p:stSnd>
        <p:snd r:embed="rId1" name="arrow.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859808" y="2057400"/>
            <a:ext cx="7315200" cy="3886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8" name="Title Placeholder 1"/>
          <p:cNvSpPr>
            <a:spLocks noGrp="1"/>
          </p:cNvSpPr>
          <p:nvPr>
            <p:ph type="title"/>
          </p:nvPr>
        </p:nvSpPr>
        <p:spPr>
          <a:xfrm>
            <a:off x="1676400" y="0"/>
            <a:ext cx="5638800" cy="1737360"/>
          </a:xfrm>
          <a:prstGeom prst="rect">
            <a:avLst/>
          </a:prstGeom>
        </p:spPr>
        <p:txBody>
          <a:bodyPr rtlCol="0">
            <a:no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pic>
        <p:nvPicPr>
          <p:cNvPr id="2" name="Picture 6" descr="Loss Control BKGR Art.jpg"/>
          <p:cNvPicPr>
            <a:picLocks noChangeAspect="1"/>
          </p:cNvPicPr>
          <p:nvPr/>
        </p:nvPicPr>
        <p:blipFill>
          <a:blip r:embed="rId2" cstate="print"/>
          <a:srcRect t="8333" b="7500"/>
          <a:stretch>
            <a:fillRect/>
          </a:stretch>
        </p:blipFill>
        <p:spPr bwMode="auto">
          <a:xfrm>
            <a:off x="0" y="0"/>
            <a:ext cx="9144000" cy="6900863"/>
          </a:xfrm>
          <a:prstGeom prst="rect">
            <a:avLst/>
          </a:prstGeom>
          <a:noFill/>
          <a:ln w="9525">
            <a:noFill/>
            <a:miter lim="800000"/>
            <a:headEnd/>
            <a:tailEnd/>
          </a:ln>
        </p:spPr>
      </p:pic>
      <p:pic>
        <p:nvPicPr>
          <p:cNvPr id="3" name="Picture 2" descr="Loss Control ipad icon 5.jpg"/>
          <p:cNvPicPr>
            <a:picLocks noChangeAspect="1"/>
          </p:cNvPicPr>
          <p:nvPr/>
        </p:nvPicPr>
        <p:blipFill>
          <a:blip r:embed="rId3" cstate="print"/>
          <a:stretch>
            <a:fillRect/>
          </a:stretch>
        </p:blipFill>
        <p:spPr>
          <a:xfrm>
            <a:off x="2635250" y="1860550"/>
            <a:ext cx="3854450" cy="3854450"/>
          </a:xfrm>
          <a:prstGeom prst="rect">
            <a:avLst/>
          </a:prstGeom>
          <a:effectLst>
            <a:outerShdw blurRad="469900" dist="393700" dir="2700000" algn="tl" rotWithShape="0">
              <a:prstClr val="black">
                <a:alpha val="40000"/>
              </a:prstClr>
            </a:outerShdw>
          </a:effectLst>
        </p:spPr>
      </p:pic>
      <p:sp>
        <p:nvSpPr>
          <p:cNvPr id="4" name="TextBox 3"/>
          <p:cNvSpPr txBox="1"/>
          <p:nvPr/>
        </p:nvSpPr>
        <p:spPr>
          <a:xfrm>
            <a:off x="1752600" y="815975"/>
            <a:ext cx="5638800" cy="708025"/>
          </a:xfrm>
          <a:prstGeom prst="rect">
            <a:avLst/>
          </a:prstGeom>
          <a:noFill/>
        </p:spPr>
        <p:txBody>
          <a:bodyPr anchor="ctr">
            <a:spAutoFit/>
          </a:bodyPr>
          <a:lstStyle/>
          <a:p>
            <a:pPr algn="ctr">
              <a:defRPr/>
            </a:pPr>
            <a:r>
              <a:rPr lang="en-US" sz="4000" b="1" dirty="0">
                <a:solidFill>
                  <a:schemeClr val="bg1"/>
                </a:solidFill>
              </a:rPr>
              <a:t>www.losscontrol.org</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pic>
        <p:nvPicPr>
          <p:cNvPr id="2" name="Picture 12" descr="87663913.jpg"/>
          <p:cNvPicPr>
            <a:picLocks noChangeAspect="1"/>
          </p:cNvPicPr>
          <p:nvPr/>
        </p:nvPicPr>
        <p:blipFill>
          <a:blip r:embed="rId3" cstate="print"/>
          <a:srcRect l="13123" r="11693"/>
          <a:stretch>
            <a:fillRect/>
          </a:stretch>
        </p:blipFill>
        <p:spPr bwMode="auto">
          <a:xfrm>
            <a:off x="0" y="0"/>
            <a:ext cx="9144000" cy="6889750"/>
          </a:xfrm>
          <a:prstGeom prst="rect">
            <a:avLst/>
          </a:prstGeom>
          <a:noFill/>
          <a:ln w="9525">
            <a:noFill/>
            <a:miter lim="800000"/>
            <a:headEnd/>
            <a:tailEnd/>
          </a:ln>
        </p:spPr>
      </p:pic>
      <p:pic>
        <p:nvPicPr>
          <p:cNvPr id="3" name="Picture 12" descr="87663913.jpg"/>
          <p:cNvPicPr>
            <a:picLocks noChangeAspect="1"/>
          </p:cNvPicPr>
          <p:nvPr/>
        </p:nvPicPr>
        <p:blipFill>
          <a:blip r:embed="rId3" cstate="print"/>
          <a:srcRect l="13123" r="11693"/>
          <a:stretch>
            <a:fillRect/>
          </a:stretch>
        </p:blipFill>
        <p:spPr bwMode="auto">
          <a:xfrm>
            <a:off x="0" y="0"/>
            <a:ext cx="9144000" cy="6889750"/>
          </a:xfrm>
          <a:prstGeom prst="rect">
            <a:avLst/>
          </a:prstGeom>
          <a:noFill/>
          <a:ln w="9525">
            <a:noFill/>
            <a:miter lim="800000"/>
            <a:headEnd/>
            <a:tailEnd/>
          </a:ln>
        </p:spPr>
      </p:pic>
      <p:pic>
        <p:nvPicPr>
          <p:cNvPr id="4" name="Picture 12" descr="87663913.jpg"/>
          <p:cNvPicPr>
            <a:picLocks noChangeAspect="1"/>
          </p:cNvPicPr>
          <p:nvPr userDrawn="1"/>
        </p:nvPicPr>
        <p:blipFill>
          <a:blip r:embed="rId3" cstate="print"/>
          <a:srcRect l="13123" r="11693"/>
          <a:stretch>
            <a:fillRect/>
          </a:stretch>
        </p:blipFill>
        <p:spPr bwMode="auto">
          <a:xfrm>
            <a:off x="0" y="0"/>
            <a:ext cx="9144000" cy="6889750"/>
          </a:xfrm>
          <a:prstGeom prst="rect">
            <a:avLst/>
          </a:prstGeom>
          <a:noFill/>
          <a:ln w="9525">
            <a:noFill/>
            <a:miter lim="800000"/>
            <a:headEnd/>
            <a:tailEnd/>
          </a:ln>
        </p:spPr>
      </p:pic>
    </p:spTree>
  </p:cSld>
  <p:clrMapOvr>
    <a:masterClrMapping/>
  </p:clrMapOvr>
  <p:transition>
    <p:strips dir="rd"/>
    <p:sndAc>
      <p:stSnd>
        <p:snd r:embed="rId1" name="arrow.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l="4000" r="-25000" b="9000"/>
          </a:stretch>
        </a:blipFill>
        <a:effectLst/>
      </p:bgPr>
    </p:bg>
    <p:spTree>
      <p:nvGrpSpPr>
        <p:cNvPr id="1" name=""/>
        <p:cNvGrpSpPr/>
        <p:nvPr/>
      </p:nvGrpSpPr>
      <p:grpSpPr>
        <a:xfrm>
          <a:off x="0" y="0"/>
          <a:ext cx="0" cy="0"/>
          <a:chOff x="0" y="0"/>
          <a:chExt cx="0" cy="0"/>
        </a:xfrm>
      </p:grpSpPr>
      <p:sp>
        <p:nvSpPr>
          <p:cNvPr id="10" name="Rectangle 9"/>
          <p:cNvSpPr/>
          <p:nvPr/>
        </p:nvSpPr>
        <p:spPr>
          <a:xfrm>
            <a:off x="381000" y="6172200"/>
            <a:ext cx="8763000" cy="685800"/>
          </a:xfrm>
          <a:prstGeom prst="rect">
            <a:avLst/>
          </a:prstGeom>
          <a:gradFill>
            <a:gsLst>
              <a:gs pos="0">
                <a:schemeClr val="bg1">
                  <a:lumMod val="50000"/>
                  <a:alpha val="52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10"/>
          <p:cNvSpPr/>
          <p:nvPr/>
        </p:nvSpPr>
        <p:spPr>
          <a:xfrm>
            <a:off x="379297" y="6167438"/>
            <a:ext cx="8764704" cy="46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3" name="Picture 7" descr="Loss Control Sidebar Art.jpg"/>
          <p:cNvPicPr>
            <a:picLocks noChangeAspect="1"/>
          </p:cNvPicPr>
          <p:nvPr userDrawn="1"/>
        </p:nvPicPr>
        <p:blipFill>
          <a:blip r:embed="rId12" cstate="print"/>
          <a:srcRect b="24167"/>
          <a:stretch>
            <a:fillRect/>
          </a:stretch>
        </p:blipFill>
        <p:spPr bwMode="auto">
          <a:xfrm>
            <a:off x="8610600" y="1657350"/>
            <a:ext cx="533400" cy="5200650"/>
          </a:xfrm>
          <a:prstGeom prst="rect">
            <a:avLst/>
          </a:prstGeom>
          <a:noFill/>
          <a:ln w="9525">
            <a:noFill/>
            <a:miter lim="800000"/>
            <a:headEnd/>
            <a:tailEnd/>
          </a:ln>
        </p:spPr>
      </p:pic>
      <p:pic>
        <p:nvPicPr>
          <p:cNvPr id="2050" name="Picture 7" descr="Loss Control Sidebar Art.jpg"/>
          <p:cNvPicPr>
            <a:picLocks noChangeAspect="1"/>
          </p:cNvPicPr>
          <p:nvPr/>
        </p:nvPicPr>
        <p:blipFill>
          <a:blip r:embed="rId12" cstate="print"/>
          <a:srcRect b="24167"/>
          <a:stretch>
            <a:fillRect/>
          </a:stretch>
        </p:blipFill>
        <p:spPr bwMode="auto">
          <a:xfrm>
            <a:off x="1" y="1657350"/>
            <a:ext cx="533400" cy="5200650"/>
          </a:xfrm>
          <a:prstGeom prst="rect">
            <a:avLst/>
          </a:prstGeom>
          <a:noFill/>
          <a:ln w="9525">
            <a:noFill/>
            <a:miter lim="800000"/>
            <a:headEnd/>
            <a:tailEnd/>
          </a:ln>
        </p:spPr>
      </p:pic>
      <p:pic>
        <p:nvPicPr>
          <p:cNvPr id="2051" name="Picture 6" descr="Loss Control Powerpoint Header Art.jpg"/>
          <p:cNvPicPr>
            <a:picLocks noChangeAspect="1"/>
          </p:cNvPicPr>
          <p:nvPr/>
        </p:nvPicPr>
        <p:blipFill>
          <a:blip r:embed="rId13" cstate="print"/>
          <a:srcRect b="29066"/>
          <a:stretch>
            <a:fillRect/>
          </a:stretch>
        </p:blipFill>
        <p:spPr bwMode="auto">
          <a:xfrm>
            <a:off x="0" y="0"/>
            <a:ext cx="9144000" cy="1735138"/>
          </a:xfrm>
          <a:prstGeom prst="rect">
            <a:avLst/>
          </a:prstGeom>
          <a:noFill/>
          <a:ln w="9525">
            <a:noFill/>
            <a:miter lim="800000"/>
            <a:headEnd/>
            <a:tailEnd/>
          </a:ln>
        </p:spPr>
      </p:pic>
      <p:sp>
        <p:nvSpPr>
          <p:cNvPr id="2052" name="Title Placeholder 1"/>
          <p:cNvSpPr>
            <a:spLocks noGrp="1"/>
          </p:cNvSpPr>
          <p:nvPr>
            <p:ph type="title"/>
          </p:nvPr>
        </p:nvSpPr>
        <p:spPr bwMode="auto">
          <a:xfrm>
            <a:off x="1676400" y="0"/>
            <a:ext cx="5638800" cy="1736725"/>
          </a:xfrm>
          <a:prstGeom prst="rect">
            <a:avLst/>
          </a:prstGeom>
          <a:noFill/>
          <a:ln w="9525">
            <a:noFill/>
            <a:miter lim="800000"/>
            <a:headEnd/>
            <a:tailEnd/>
          </a:ln>
        </p:spPr>
        <p:txBody>
          <a:bodyPr vert="horz" wrap="square" lIns="182880" tIns="45720" rIns="182880" bIns="45720" numCol="1" anchor="ctr" anchorCtr="0" compatLnSpc="1">
            <a:prstTxWarp prst="textNoShape">
              <a:avLst/>
            </a:prstTxWarp>
          </a:bodyPr>
          <a:lstStyle/>
          <a:p>
            <a:pPr lvl="0"/>
            <a:r>
              <a:rPr lang="en-US" smtClean="0"/>
              <a:t>Click to edit Master title style</a:t>
            </a:r>
          </a:p>
        </p:txBody>
      </p:sp>
      <p:sp>
        <p:nvSpPr>
          <p:cNvPr id="2053" name="Text Placeholder 2"/>
          <p:cNvSpPr>
            <a:spLocks noGrp="1"/>
          </p:cNvSpPr>
          <p:nvPr>
            <p:ph type="body" idx="1"/>
          </p:nvPr>
        </p:nvSpPr>
        <p:spPr bwMode="auto">
          <a:xfrm>
            <a:off x="865496" y="1981200"/>
            <a:ext cx="7391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8"/>
          <p:cNvSpPr/>
          <p:nvPr/>
        </p:nvSpPr>
        <p:spPr>
          <a:xfrm flipV="1">
            <a:off x="0" y="1730375"/>
            <a:ext cx="9144000" cy="46038"/>
          </a:xfrm>
          <a:prstGeom prst="rect">
            <a:avLst/>
          </a:prstGeom>
          <a:solidFill>
            <a:srgbClr val="990E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TextBox 11"/>
          <p:cNvSpPr txBox="1"/>
          <p:nvPr/>
        </p:nvSpPr>
        <p:spPr>
          <a:xfrm>
            <a:off x="0" y="6369050"/>
            <a:ext cx="9144000" cy="368300"/>
          </a:xfrm>
          <a:prstGeom prst="rect">
            <a:avLst/>
          </a:prstGeom>
          <a:noFill/>
        </p:spPr>
        <p:txBody>
          <a:bodyPr anchor="ctr">
            <a:spAutoFit/>
          </a:bodyPr>
          <a:lstStyle/>
          <a:p>
            <a:pPr algn="ctr">
              <a:defRPr/>
            </a:pPr>
            <a:r>
              <a:rPr lang="en-US" dirty="0"/>
              <a:t>Loss Control Division</a:t>
            </a:r>
          </a:p>
        </p:txBody>
      </p:sp>
    </p:spTree>
  </p:cSld>
  <p:clrMap bg1="lt1" tx1="dk1" bg2="lt2" tx2="dk2" accent1="accent1" accent2="accent2" accent3="accent3" accent4="accent4" accent5="accent5" accent6="accent6" hlink="hlink" folHlink="folHlink"/>
  <p:sldLayoutIdLst>
    <p:sldLayoutId id="2147483823" r:id="rId1"/>
    <p:sldLayoutId id="2147483818" r:id="rId2"/>
    <p:sldLayoutId id="2147483819" r:id="rId3"/>
    <p:sldLayoutId id="2147483820" r:id="rId4"/>
    <p:sldLayoutId id="2147483821" r:id="rId5"/>
    <p:sldLayoutId id="2147483822" r:id="rId6"/>
    <p:sldLayoutId id="2147483824" r:id="rId7"/>
    <p:sldLayoutId id="2147483825" r:id="rId8"/>
  </p:sldLayoutIdLst>
  <p:transition>
    <p:strips dir="rd"/>
    <p:sndAc>
      <p:stSnd>
        <p:snd r:embed="rId10" name="arrow.wav"/>
      </p:stSnd>
    </p:sndAc>
  </p:transition>
  <p:timing>
    <p:tnLst>
      <p:par>
        <p:cTn id="1" dur="indefinite" restart="never" nodeType="tmRoot"/>
      </p:par>
    </p:tnLst>
  </p:timing>
  <p:txStyles>
    <p:titleStyle>
      <a:lvl1pPr algn="ctr" rtl="0" eaLnBrk="0" fontAlgn="base" hangingPunct="0">
        <a:spcBef>
          <a:spcPct val="0"/>
        </a:spcBef>
        <a:spcAft>
          <a:spcPct val="0"/>
        </a:spcAft>
        <a:defRPr sz="3000" b="1" kern="1200">
          <a:solidFill>
            <a:schemeClr val="tx1"/>
          </a:solidFill>
          <a:latin typeface="+mj-lt"/>
          <a:ea typeface="+mj-ea"/>
          <a:cs typeface="+mj-cs"/>
        </a:defRPr>
      </a:lvl1pPr>
      <a:lvl2pPr algn="ctr" rtl="0" eaLnBrk="0" fontAlgn="base" hangingPunct="0">
        <a:spcBef>
          <a:spcPct val="0"/>
        </a:spcBef>
        <a:spcAft>
          <a:spcPct val="0"/>
        </a:spcAft>
        <a:defRPr sz="3000" b="1">
          <a:solidFill>
            <a:schemeClr val="tx1"/>
          </a:solidFill>
          <a:latin typeface="Arial" charset="0"/>
        </a:defRPr>
      </a:lvl2pPr>
      <a:lvl3pPr algn="ctr" rtl="0" eaLnBrk="0" fontAlgn="base" hangingPunct="0">
        <a:spcBef>
          <a:spcPct val="0"/>
        </a:spcBef>
        <a:spcAft>
          <a:spcPct val="0"/>
        </a:spcAft>
        <a:defRPr sz="3000" b="1">
          <a:solidFill>
            <a:schemeClr val="tx1"/>
          </a:solidFill>
          <a:latin typeface="Arial" charset="0"/>
        </a:defRPr>
      </a:lvl3pPr>
      <a:lvl4pPr algn="ctr" rtl="0" eaLnBrk="0" fontAlgn="base" hangingPunct="0">
        <a:spcBef>
          <a:spcPct val="0"/>
        </a:spcBef>
        <a:spcAft>
          <a:spcPct val="0"/>
        </a:spcAft>
        <a:defRPr sz="3000" b="1">
          <a:solidFill>
            <a:schemeClr val="tx1"/>
          </a:solidFill>
          <a:latin typeface="Arial" charset="0"/>
        </a:defRPr>
      </a:lvl4pPr>
      <a:lvl5pPr algn="ctr" rtl="0" eaLnBrk="0" fontAlgn="base" hangingPunct="0">
        <a:spcBef>
          <a:spcPct val="0"/>
        </a:spcBef>
        <a:spcAft>
          <a:spcPct val="0"/>
        </a:spcAft>
        <a:defRPr sz="3000" b="1">
          <a:solidFill>
            <a:schemeClr val="tx1"/>
          </a:solidFill>
          <a:latin typeface="Arial" charset="0"/>
        </a:defRPr>
      </a:lvl5pPr>
      <a:lvl6pPr marL="457200" algn="ctr" rtl="0" fontAlgn="base">
        <a:spcBef>
          <a:spcPct val="0"/>
        </a:spcBef>
        <a:spcAft>
          <a:spcPct val="0"/>
        </a:spcAft>
        <a:defRPr sz="3000" b="1">
          <a:solidFill>
            <a:schemeClr val="tx1"/>
          </a:solidFill>
          <a:latin typeface="Arial" charset="0"/>
        </a:defRPr>
      </a:lvl6pPr>
      <a:lvl7pPr marL="914400" algn="ctr" rtl="0" fontAlgn="base">
        <a:spcBef>
          <a:spcPct val="0"/>
        </a:spcBef>
        <a:spcAft>
          <a:spcPct val="0"/>
        </a:spcAft>
        <a:defRPr sz="3000" b="1">
          <a:solidFill>
            <a:schemeClr val="tx1"/>
          </a:solidFill>
          <a:latin typeface="Arial" charset="0"/>
        </a:defRPr>
      </a:lvl7pPr>
      <a:lvl8pPr marL="1371600" algn="ctr" rtl="0" fontAlgn="base">
        <a:spcBef>
          <a:spcPct val="0"/>
        </a:spcBef>
        <a:spcAft>
          <a:spcPct val="0"/>
        </a:spcAft>
        <a:defRPr sz="3000" b="1">
          <a:solidFill>
            <a:schemeClr val="tx1"/>
          </a:solidFill>
          <a:latin typeface="Arial" charset="0"/>
        </a:defRPr>
      </a:lvl8pPr>
      <a:lvl9pPr marL="1828800" algn="ctr" rtl="0" fontAlgn="base">
        <a:spcBef>
          <a:spcPct val="0"/>
        </a:spcBef>
        <a:spcAft>
          <a:spcPct val="0"/>
        </a:spcAft>
        <a:defRPr sz="3000" b="1">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990E5E"/>
        </a:buClr>
        <a:buSzPct val="100000"/>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529B"/>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990E5E"/>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529B"/>
        </a:buClr>
        <a:buSzPct val="90000"/>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nhtsa.gov/"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http://www.losscontrol.org/"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Driving" TargetMode="Externa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hyperlink" Target="https://en.wikipedia.org/wiki/Attention" TargetMode="External"/><Relationship Id="rId4" Type="http://schemas.openxmlformats.org/officeDocument/2006/relationships/hyperlink" Target="https://en.wikipedia.org/wiki/Text_messaging" TargetMode="Externa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13" Type="http://schemas.openxmlformats.org/officeDocument/2006/relationships/image" Target="../media/image16.jpeg"/><Relationship Id="rId3" Type="http://schemas.openxmlformats.org/officeDocument/2006/relationships/audio" Target="../media/audio1.wav"/><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9.jpg"/><Relationship Id="rId11" Type="http://schemas.openxmlformats.org/officeDocument/2006/relationships/image" Target="../media/image14.jpg"/><Relationship Id="rId5" Type="http://schemas.openxmlformats.org/officeDocument/2006/relationships/image" Target="../media/image8.jpg"/><Relationship Id="rId15" Type="http://schemas.openxmlformats.org/officeDocument/2006/relationships/image" Target="../media/image18.jpg"/><Relationship Id="rId10" Type="http://schemas.openxmlformats.org/officeDocument/2006/relationships/image" Target="../media/image13.jpg"/><Relationship Id="rId4" Type="http://schemas.openxmlformats.org/officeDocument/2006/relationships/image" Target="../media/image7.jpg"/><Relationship Id="rId9" Type="http://schemas.openxmlformats.org/officeDocument/2006/relationships/image" Target="../media/image12.jpg"/><Relationship Id="rId1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trips dir="rd"/>
    <p:sndAc>
      <p:stSnd>
        <p:snd r:embed="rId3" name="arrow.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Speech-to-Text</a:t>
            </a:r>
            <a:endParaRPr lang="en-US" sz="4400" dirty="0"/>
          </a:p>
        </p:txBody>
      </p:sp>
      <p:sp>
        <p:nvSpPr>
          <p:cNvPr id="3" name="Content Placeholder 2"/>
          <p:cNvSpPr>
            <a:spLocks noGrp="1"/>
          </p:cNvSpPr>
          <p:nvPr>
            <p:ph idx="1"/>
          </p:nvPr>
        </p:nvSpPr>
        <p:spPr/>
        <p:txBody>
          <a:bodyPr/>
          <a:lstStyle/>
          <a:p>
            <a:pPr marL="0" indent="0" algn="just">
              <a:buNone/>
            </a:pPr>
            <a:r>
              <a:rPr lang="en-US" sz="2800" dirty="0" smtClean="0"/>
              <a:t>Using </a:t>
            </a:r>
            <a:r>
              <a:rPr lang="en-US" sz="2800" dirty="0"/>
              <a:t>a speech-to-text system </a:t>
            </a:r>
            <a:r>
              <a:rPr lang="en-US" sz="2800" dirty="0" smtClean="0"/>
              <a:t>can be complicated because you </a:t>
            </a:r>
            <a:r>
              <a:rPr lang="en-US" sz="2800" dirty="0"/>
              <a:t>must concentrate </a:t>
            </a:r>
            <a:r>
              <a:rPr lang="en-US" sz="2800" dirty="0" smtClean="0"/>
              <a:t>to enunciate correctly in order to dictate </a:t>
            </a:r>
            <a:r>
              <a:rPr lang="en-US" sz="2800" dirty="0"/>
              <a:t>a text </a:t>
            </a:r>
            <a:r>
              <a:rPr lang="en-US" sz="2800" dirty="0" smtClean="0"/>
              <a:t>the </a:t>
            </a:r>
            <a:r>
              <a:rPr lang="en-US" sz="2800" dirty="0"/>
              <a:t>system will </a:t>
            </a:r>
            <a:r>
              <a:rPr lang="en-US" sz="2800" dirty="0" smtClean="0"/>
              <a:t>understand.</a:t>
            </a:r>
          </a:p>
          <a:p>
            <a:pPr marL="0" indent="0" algn="just">
              <a:buNone/>
            </a:pPr>
            <a:endParaRPr lang="en-US" sz="2800" dirty="0"/>
          </a:p>
          <a:p>
            <a:pPr marL="0" indent="0" algn="just">
              <a:buNone/>
            </a:pPr>
            <a:r>
              <a:rPr lang="en-US" sz="2800" dirty="0" smtClean="0"/>
              <a:t>Some </a:t>
            </a:r>
            <a:r>
              <a:rPr lang="en-US" sz="2800" dirty="0"/>
              <a:t>systems require drivers to dictate words or phrases letter by </a:t>
            </a:r>
            <a:r>
              <a:rPr lang="en-US" sz="2800" dirty="0" smtClean="0"/>
              <a:t>letter. Other systems can't </a:t>
            </a:r>
            <a:r>
              <a:rPr lang="en-US" sz="2800" dirty="0"/>
              <a:t>function properly if there is </a:t>
            </a:r>
            <a:r>
              <a:rPr lang="en-US" sz="2800" dirty="0" smtClean="0"/>
              <a:t>noise </a:t>
            </a:r>
            <a:r>
              <a:rPr lang="en-US" sz="2800" dirty="0"/>
              <a:t>in the car. </a:t>
            </a:r>
          </a:p>
          <a:p>
            <a:pPr algn="just"/>
            <a:endParaRPr lang="en-US" sz="2800" dirty="0"/>
          </a:p>
        </p:txBody>
      </p:sp>
    </p:spTree>
    <p:extLst>
      <p:ext uri="{BB962C8B-B14F-4D97-AF65-F5344CB8AC3E}">
        <p14:creationId xmlns:p14="http://schemas.microsoft.com/office/powerpoint/2010/main" val="743662175"/>
      </p:ext>
    </p:extLst>
  </p:cSld>
  <p:clrMapOvr>
    <a:masterClrMapping/>
  </p:clrMapOvr>
  <p:transition>
    <p:strips dir="rd"/>
    <p:sndAc>
      <p:stSnd>
        <p:snd r:embed="rId2" name="arrow.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idx="1"/>
          </p:nvPr>
        </p:nvPicPr>
        <p:blipFill>
          <a:blip r:embed="rId2"/>
          <a:srcRect t="9164" b="9164"/>
          <a:stretch>
            <a:fillRect/>
          </a:stretch>
        </p:blipFill>
        <p:spPr>
          <a:prstGeom prst="rect">
            <a:avLst/>
          </a:prstGeom>
        </p:spPr>
      </p:pic>
      <p:sp>
        <p:nvSpPr>
          <p:cNvPr id="3" name="Title 2"/>
          <p:cNvSpPr>
            <a:spLocks noGrp="1"/>
          </p:cNvSpPr>
          <p:nvPr>
            <p:ph type="title"/>
          </p:nvPr>
        </p:nvSpPr>
        <p:spPr/>
        <p:txBody>
          <a:bodyPr/>
          <a:lstStyle/>
          <a:p>
            <a:r>
              <a:rPr lang="en-US" sz="6000" dirty="0" smtClean="0"/>
              <a:t>Don’t do it!</a:t>
            </a:r>
            <a:endParaRPr lang="en-US" sz="6000" dirty="0"/>
          </a:p>
        </p:txBody>
      </p:sp>
    </p:spTree>
    <p:extLst>
      <p:ext uri="{BB962C8B-B14F-4D97-AF65-F5344CB8AC3E}">
        <p14:creationId xmlns:p14="http://schemas.microsoft.com/office/powerpoint/2010/main" val="2636083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Drivers Texting</a:t>
            </a:r>
            <a:endParaRPr lang="en-US" sz="4400" dirty="0"/>
          </a:p>
        </p:txBody>
      </p:sp>
      <p:sp>
        <p:nvSpPr>
          <p:cNvPr id="3" name="Content Placeholder 2"/>
          <p:cNvSpPr>
            <a:spLocks noGrp="1"/>
          </p:cNvSpPr>
          <p:nvPr>
            <p:ph idx="1"/>
          </p:nvPr>
        </p:nvSpPr>
        <p:spPr/>
        <p:txBody>
          <a:bodyPr/>
          <a:lstStyle/>
          <a:p>
            <a:pPr marL="0" indent="0" algn="ctr">
              <a:buNone/>
            </a:pPr>
            <a:r>
              <a:rPr lang="en-US" sz="4000" dirty="0"/>
              <a:t>Observational surveys </a:t>
            </a:r>
          </a:p>
          <a:p>
            <a:pPr marL="0" indent="0" algn="ctr">
              <a:buNone/>
            </a:pPr>
            <a:r>
              <a:rPr lang="en-US" sz="4000" dirty="0"/>
              <a:t>show that </a:t>
            </a:r>
          </a:p>
          <a:p>
            <a:pPr marL="0" indent="0" algn="ctr">
              <a:buNone/>
            </a:pPr>
            <a:r>
              <a:rPr lang="en-US" sz="4000" u="sng" dirty="0"/>
              <a:t>more than </a:t>
            </a:r>
            <a:r>
              <a:rPr lang="en-US" sz="4000" b="1" dirty="0" smtClean="0"/>
              <a:t>100,000</a:t>
            </a:r>
          </a:p>
          <a:p>
            <a:pPr marL="0" indent="0" algn="ctr">
              <a:buNone/>
            </a:pPr>
            <a:r>
              <a:rPr lang="en-US" sz="4000" dirty="0" smtClean="0"/>
              <a:t>drivers are </a:t>
            </a:r>
            <a:r>
              <a:rPr lang="en-US" sz="4000" dirty="0"/>
              <a:t>texting </a:t>
            </a:r>
          </a:p>
          <a:p>
            <a:pPr marL="0" indent="0" algn="ctr">
              <a:buNone/>
            </a:pPr>
            <a:r>
              <a:rPr lang="en-US" sz="4000" dirty="0"/>
              <a:t>at any given daylight </a:t>
            </a:r>
            <a:r>
              <a:rPr lang="en-US" sz="4000" dirty="0" smtClean="0"/>
              <a:t>moment.</a:t>
            </a:r>
            <a:endParaRPr lang="en-US" sz="4000" dirty="0"/>
          </a:p>
        </p:txBody>
      </p:sp>
    </p:spTree>
    <p:extLst>
      <p:ext uri="{BB962C8B-B14F-4D97-AF65-F5344CB8AC3E}">
        <p14:creationId xmlns:p14="http://schemas.microsoft.com/office/powerpoint/2010/main" val="2835062481"/>
      </p:ext>
    </p:extLst>
  </p:cSld>
  <p:clrMapOvr>
    <a:masterClrMapping/>
  </p:clrMapOvr>
  <p:transition>
    <p:strips dir="rd"/>
    <p:sndAc>
      <p:stSnd>
        <p:snd r:embed="rId2" name="arrow.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Phones</a:t>
            </a:r>
            <a:endParaRPr lang="en-US" sz="4800" dirty="0"/>
          </a:p>
        </p:txBody>
      </p:sp>
      <p:sp>
        <p:nvSpPr>
          <p:cNvPr id="3" name="Content Placeholder 2"/>
          <p:cNvSpPr>
            <a:spLocks noGrp="1"/>
          </p:cNvSpPr>
          <p:nvPr>
            <p:ph idx="1"/>
          </p:nvPr>
        </p:nvSpPr>
        <p:spPr>
          <a:xfrm>
            <a:off x="865496" y="1981200"/>
            <a:ext cx="3630304" cy="3810000"/>
          </a:xfrm>
        </p:spPr>
        <p:txBody>
          <a:bodyPr/>
          <a:lstStyle/>
          <a:p>
            <a:pPr marL="0" indent="0" algn="ctr">
              <a:buNone/>
            </a:pPr>
            <a:r>
              <a:rPr lang="en-US" sz="4000" u="sng" dirty="0"/>
              <a:t>More than </a:t>
            </a:r>
            <a:r>
              <a:rPr lang="en-US" sz="4000" b="1" dirty="0"/>
              <a:t>600,000</a:t>
            </a:r>
            <a:r>
              <a:rPr lang="en-US" sz="4000" dirty="0"/>
              <a:t> </a:t>
            </a:r>
            <a:r>
              <a:rPr lang="en-US" sz="4000" dirty="0" smtClean="0"/>
              <a:t>drivers are </a:t>
            </a:r>
            <a:r>
              <a:rPr lang="en-US" sz="4000" dirty="0"/>
              <a:t>holding </a:t>
            </a:r>
            <a:r>
              <a:rPr lang="en-US" sz="4000" dirty="0" smtClean="0"/>
              <a:t>phones to </a:t>
            </a:r>
            <a:r>
              <a:rPr lang="en-US" sz="4000" dirty="0"/>
              <a:t>their </a:t>
            </a:r>
            <a:r>
              <a:rPr lang="en-US" sz="4000" dirty="0" smtClean="0"/>
              <a:t>ears while driving</a:t>
            </a:r>
            <a:endParaRPr lang="en-US" sz="4000" b="1" dirty="0"/>
          </a:p>
          <a:p>
            <a:pPr algn="ctr"/>
            <a:endParaRPr lang="en-US"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2514600"/>
            <a:ext cx="3348990" cy="2790825"/>
          </a:xfrm>
          <a:prstGeom prst="rect">
            <a:avLst/>
          </a:prstGeom>
        </p:spPr>
      </p:pic>
    </p:spTree>
    <p:extLst>
      <p:ext uri="{BB962C8B-B14F-4D97-AF65-F5344CB8AC3E}">
        <p14:creationId xmlns:p14="http://schemas.microsoft.com/office/powerpoint/2010/main" val="368367812"/>
      </p:ext>
    </p:extLst>
  </p:cSld>
  <p:clrMapOvr>
    <a:masterClrMapping/>
  </p:clrMapOvr>
  <p:transition>
    <p:strips dir="rd"/>
    <p:sndAc>
      <p:stSnd>
        <p:snd r:embed="rId2" name="arrow.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Phones = Distraction</a:t>
            </a:r>
            <a:endParaRPr lang="en-US" sz="4000" dirty="0"/>
          </a:p>
        </p:txBody>
      </p:sp>
      <p:sp>
        <p:nvSpPr>
          <p:cNvPr id="3" name="Content Placeholder 2"/>
          <p:cNvSpPr>
            <a:spLocks noGrp="1"/>
          </p:cNvSpPr>
          <p:nvPr>
            <p:ph idx="1"/>
          </p:nvPr>
        </p:nvSpPr>
        <p:spPr>
          <a:xfrm>
            <a:off x="914400" y="2133600"/>
            <a:ext cx="7391400" cy="3962400"/>
          </a:xfrm>
        </p:spPr>
        <p:txBody>
          <a:bodyPr/>
          <a:lstStyle/>
          <a:p>
            <a:pPr marL="0" indent="0" algn="ctr">
              <a:lnSpc>
                <a:spcPct val="150000"/>
              </a:lnSpc>
              <a:buNone/>
            </a:pPr>
            <a:r>
              <a:rPr lang="en-US" sz="2800" dirty="0"/>
              <a:t>According to a study from the </a:t>
            </a:r>
            <a:endParaRPr lang="en-US" sz="2800" dirty="0" smtClean="0"/>
          </a:p>
          <a:p>
            <a:pPr marL="0" indent="0" algn="ctr">
              <a:lnSpc>
                <a:spcPct val="150000"/>
              </a:lnSpc>
              <a:buNone/>
            </a:pPr>
            <a:r>
              <a:rPr lang="en-US" sz="2800" dirty="0" smtClean="0">
                <a:hlinkClick r:id="rId3"/>
              </a:rPr>
              <a:t>National </a:t>
            </a:r>
            <a:r>
              <a:rPr lang="en-US" sz="2800" dirty="0">
                <a:hlinkClick r:id="rId3"/>
              </a:rPr>
              <a:t>Highway Traffic Safety Administration</a:t>
            </a:r>
            <a:r>
              <a:rPr lang="en-US" sz="2800" dirty="0"/>
              <a:t>, </a:t>
            </a:r>
            <a:endParaRPr lang="en-US" sz="2800" dirty="0" smtClean="0"/>
          </a:p>
          <a:p>
            <a:pPr marL="0" indent="0" algn="ctr">
              <a:lnSpc>
                <a:spcPct val="150000"/>
              </a:lnSpc>
              <a:buNone/>
            </a:pPr>
            <a:r>
              <a:rPr lang="en-US" sz="2800" dirty="0" smtClean="0"/>
              <a:t>making </a:t>
            </a:r>
            <a:r>
              <a:rPr lang="en-US" sz="2800" dirty="0"/>
              <a:t>or accepting phone calls while driving accounts for 40% of distracted </a:t>
            </a:r>
            <a:r>
              <a:rPr lang="en-US" sz="2800" dirty="0" smtClean="0"/>
              <a:t>driving.</a:t>
            </a:r>
            <a:endParaRPr lang="en-US" sz="2800" b="1" dirty="0"/>
          </a:p>
          <a:p>
            <a:endParaRPr lang="en-US" dirty="0"/>
          </a:p>
        </p:txBody>
      </p:sp>
    </p:spTree>
    <p:extLst>
      <p:ext uri="{BB962C8B-B14F-4D97-AF65-F5344CB8AC3E}">
        <p14:creationId xmlns:p14="http://schemas.microsoft.com/office/powerpoint/2010/main" val="601921367"/>
      </p:ext>
    </p:extLst>
  </p:cSld>
  <p:clrMapOvr>
    <a:masterClrMapping/>
  </p:clrMapOvr>
  <p:transition>
    <p:strips dir="rd"/>
    <p:sndAc>
      <p:stSnd>
        <p:snd r:embed="rId2" name="arrow.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Driving Blindfolded</a:t>
            </a:r>
            <a:endParaRPr lang="en-US" sz="40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09800" y="2743200"/>
            <a:ext cx="4420085" cy="2362200"/>
          </a:xfrm>
          <a:prstGeom prst="rect">
            <a:avLst/>
          </a:prstGeom>
        </p:spPr>
      </p:pic>
      <p:sp>
        <p:nvSpPr>
          <p:cNvPr id="6" name="Rectangle 5"/>
          <p:cNvSpPr/>
          <p:nvPr/>
        </p:nvSpPr>
        <p:spPr>
          <a:xfrm>
            <a:off x="533400" y="1828800"/>
            <a:ext cx="8102600" cy="707886"/>
          </a:xfrm>
          <a:prstGeom prst="rect">
            <a:avLst/>
          </a:prstGeom>
        </p:spPr>
        <p:txBody>
          <a:bodyPr wrap="square">
            <a:spAutoFit/>
          </a:bodyPr>
          <a:lstStyle/>
          <a:p>
            <a:pPr algn="ctr"/>
            <a:r>
              <a:rPr lang="en-US" sz="2000" b="1" u="sng" dirty="0"/>
              <a:t>Texting</a:t>
            </a:r>
            <a:r>
              <a:rPr lang="en-US" sz="2000" dirty="0"/>
              <a:t> takes your eyes off the road for 4.6 seconds. </a:t>
            </a:r>
            <a:endParaRPr lang="en-US" sz="2000" dirty="0" smtClean="0"/>
          </a:p>
          <a:p>
            <a:pPr algn="ctr"/>
            <a:r>
              <a:rPr lang="en-US" sz="2000" dirty="0" smtClean="0"/>
              <a:t>At </a:t>
            </a:r>
            <a:r>
              <a:rPr lang="en-US" sz="2000" dirty="0"/>
              <a:t>55 MPH, that’s like driving an entire football field blindfolded</a:t>
            </a:r>
          </a:p>
        </p:txBody>
      </p:sp>
      <p:sp>
        <p:nvSpPr>
          <p:cNvPr id="8" name="Rectangle 7"/>
          <p:cNvSpPr/>
          <p:nvPr/>
        </p:nvSpPr>
        <p:spPr>
          <a:xfrm>
            <a:off x="457200" y="5334000"/>
            <a:ext cx="7975600" cy="707886"/>
          </a:xfrm>
          <a:prstGeom prst="rect">
            <a:avLst/>
          </a:prstGeom>
        </p:spPr>
        <p:txBody>
          <a:bodyPr wrap="square">
            <a:spAutoFit/>
          </a:bodyPr>
          <a:lstStyle/>
          <a:p>
            <a:pPr algn="ctr"/>
            <a:r>
              <a:rPr lang="en-US" sz="2000" b="1" u="sng" dirty="0"/>
              <a:t>Cell phone use</a:t>
            </a:r>
            <a:r>
              <a:rPr lang="en-US" sz="2000" u="sng" dirty="0"/>
              <a:t> </a:t>
            </a:r>
            <a:r>
              <a:rPr lang="en-US" sz="2000" dirty="0"/>
              <a:t>was reported in </a:t>
            </a:r>
            <a:r>
              <a:rPr lang="en-US" sz="2000" dirty="0" smtClean="0"/>
              <a:t>18% of </a:t>
            </a:r>
          </a:p>
          <a:p>
            <a:pPr algn="ctr"/>
            <a:r>
              <a:rPr lang="en-US" sz="2000" dirty="0" smtClean="0"/>
              <a:t>distraction-related </a:t>
            </a:r>
            <a:r>
              <a:rPr lang="en-US" sz="2000" dirty="0"/>
              <a:t>fatalities in </a:t>
            </a:r>
            <a:r>
              <a:rPr lang="en-US" sz="2000" dirty="0" smtClean="0"/>
              <a:t>America</a:t>
            </a:r>
            <a:endParaRPr lang="en-US" sz="2000" dirty="0"/>
          </a:p>
        </p:txBody>
      </p:sp>
    </p:spTree>
    <p:extLst>
      <p:ext uri="{BB962C8B-B14F-4D97-AF65-F5344CB8AC3E}">
        <p14:creationId xmlns:p14="http://schemas.microsoft.com/office/powerpoint/2010/main" val="3347097287"/>
      </p:ext>
    </p:extLst>
  </p:cSld>
  <p:clrMapOvr>
    <a:masterClrMapping/>
  </p:clrMapOvr>
  <p:transition>
    <p:strips dir="rd"/>
    <p:sndAc>
      <p:stSnd>
        <p:snd r:embed="rId2" name="arrow.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Exposure</a:t>
            </a:r>
            <a:endParaRPr lang="en-US" sz="6000" dirty="0"/>
          </a:p>
        </p:txBody>
      </p:sp>
      <p:sp>
        <p:nvSpPr>
          <p:cNvPr id="3" name="Content Placeholder 2"/>
          <p:cNvSpPr>
            <a:spLocks noGrp="1"/>
          </p:cNvSpPr>
          <p:nvPr>
            <p:ph idx="1"/>
          </p:nvPr>
        </p:nvSpPr>
        <p:spPr>
          <a:xfrm>
            <a:off x="609600" y="2133600"/>
            <a:ext cx="7886700" cy="4038600"/>
          </a:xfrm>
        </p:spPr>
        <p:txBody>
          <a:bodyPr/>
          <a:lstStyle/>
          <a:p>
            <a:pPr marL="0" indent="0" algn="just">
              <a:buNone/>
            </a:pPr>
            <a:r>
              <a:rPr lang="en-US" sz="2300" dirty="0">
                <a:latin typeface="Arial" panose="020B0604020202020204" pitchFamily="34" charset="0"/>
                <a:cs typeface="Arial" panose="020B0604020202020204" pitchFamily="34" charset="0"/>
              </a:rPr>
              <a:t>Employers who expect employees to use cell phones while driving as part of their business must recognize that doing so </a:t>
            </a:r>
            <a:r>
              <a:rPr lang="en-US" sz="2300" b="1" u="sng" dirty="0">
                <a:latin typeface="Arial" panose="020B0604020202020204" pitchFamily="34" charset="0"/>
                <a:cs typeface="Arial" panose="020B0604020202020204" pitchFamily="34" charset="0"/>
              </a:rPr>
              <a:t>exposes their employees</a:t>
            </a:r>
            <a:r>
              <a:rPr lang="en-US" sz="2300" dirty="0">
                <a:latin typeface="Arial" panose="020B0604020202020204" pitchFamily="34" charset="0"/>
                <a:cs typeface="Arial" panose="020B0604020202020204" pitchFamily="34" charset="0"/>
              </a:rPr>
              <a:t> to preventable crash risk. </a:t>
            </a:r>
            <a:endParaRPr lang="en-US" sz="2300" dirty="0" smtClean="0">
              <a:latin typeface="Arial" panose="020B0604020202020204" pitchFamily="34" charset="0"/>
              <a:cs typeface="Arial" panose="020B0604020202020204" pitchFamily="34" charset="0"/>
            </a:endParaRPr>
          </a:p>
          <a:p>
            <a:pPr marL="0" indent="0" algn="just">
              <a:buNone/>
            </a:pPr>
            <a:endParaRPr lang="en-US" sz="2300" dirty="0">
              <a:latin typeface="Arial" panose="020B0604020202020204" pitchFamily="34" charset="0"/>
              <a:cs typeface="Arial" panose="020B0604020202020204" pitchFamily="34" charset="0"/>
            </a:endParaRPr>
          </a:p>
          <a:p>
            <a:pPr marL="0" indent="0" algn="just">
              <a:buNone/>
            </a:pPr>
            <a:r>
              <a:rPr lang="en-US" sz="2300" dirty="0" smtClean="0">
                <a:latin typeface="Arial" panose="020B0604020202020204" pitchFamily="34" charset="0"/>
                <a:cs typeface="Arial" panose="020B0604020202020204" pitchFamily="34" charset="0"/>
              </a:rPr>
              <a:t>Consider </a:t>
            </a:r>
            <a:r>
              <a:rPr lang="en-US" sz="2300" dirty="0">
                <a:latin typeface="Arial" panose="020B0604020202020204" pitchFamily="34" charset="0"/>
                <a:cs typeface="Arial" panose="020B0604020202020204" pitchFamily="34" charset="0"/>
              </a:rPr>
              <a:t>a situation in which an employer knew a behavior in some area of its operations exposed employees to a four times greater risk of injury. Would employers still expect or even encourage that behavior? That is precisely what happens when an employer permits or even encourages employee cell phone use while driving. </a:t>
            </a:r>
          </a:p>
          <a:p>
            <a:pPr algn="just"/>
            <a:endParaRPr lang="en-US"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3207136"/>
      </p:ext>
    </p:extLst>
  </p:cSld>
  <p:clrMapOvr>
    <a:masterClrMapping/>
  </p:clrMapOvr>
  <p:transition>
    <p:strips dir="rd"/>
    <p:sndAc>
      <p:stSnd>
        <p:snd r:embed="rId2" name="arrow.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EMPLOYERS</a:t>
            </a:r>
            <a:endParaRPr lang="en-US" sz="3600" dirty="0"/>
          </a:p>
        </p:txBody>
      </p:sp>
      <p:sp>
        <p:nvSpPr>
          <p:cNvPr id="3" name="Content Placeholder 2"/>
          <p:cNvSpPr>
            <a:spLocks noGrp="1"/>
          </p:cNvSpPr>
          <p:nvPr>
            <p:ph idx="1"/>
          </p:nvPr>
        </p:nvSpPr>
        <p:spPr>
          <a:xfrm>
            <a:off x="533400" y="1756480"/>
            <a:ext cx="8077200" cy="4339519"/>
          </a:xfrm>
        </p:spPr>
        <p:txBody>
          <a:bodyPr/>
          <a:lstStyle/>
          <a:p>
            <a:pPr marL="0" indent="0" algn="ctr">
              <a:buNone/>
            </a:pPr>
            <a:endParaRPr lang="en-US" sz="2400" b="1" dirty="0" smtClean="0"/>
          </a:p>
          <a:p>
            <a:pPr marL="0" indent="0" algn="ctr">
              <a:buNone/>
            </a:pPr>
            <a:r>
              <a:rPr lang="en-US" b="1" dirty="0" smtClean="0"/>
              <a:t>Employers</a:t>
            </a:r>
            <a:endParaRPr lang="en-US" b="1" dirty="0"/>
          </a:p>
          <a:p>
            <a:pPr algn="ctr"/>
            <a:endParaRPr lang="en-US" sz="2400" b="1" dirty="0"/>
          </a:p>
          <a:p>
            <a:pPr marL="0" indent="0" algn="ctr">
              <a:buNone/>
            </a:pPr>
            <a:r>
              <a:rPr lang="en-US" sz="2400" b="1" dirty="0"/>
              <a:t>are now being </a:t>
            </a:r>
            <a:r>
              <a:rPr lang="en-US" sz="2400" b="1" dirty="0" smtClean="0"/>
              <a:t>held</a:t>
            </a:r>
          </a:p>
          <a:p>
            <a:pPr marL="0" indent="0" algn="ctr">
              <a:buNone/>
            </a:pPr>
            <a:endParaRPr lang="en-US" sz="2400" b="1" dirty="0"/>
          </a:p>
          <a:p>
            <a:pPr marL="0" indent="0" algn="ctr">
              <a:buNone/>
            </a:pPr>
            <a:r>
              <a:rPr lang="en-US" sz="4800" b="1" dirty="0" smtClean="0"/>
              <a:t>LEGALLY RESPONSIBLE</a:t>
            </a:r>
            <a:endParaRPr lang="en-US" sz="4800" dirty="0">
              <a:solidFill>
                <a:srgbClr val="000000"/>
              </a:solidFill>
              <a:latin typeface="HelveticaNeueLT Std Lt"/>
            </a:endParaRPr>
          </a:p>
          <a:p>
            <a:endParaRPr lang="en-US" dirty="0"/>
          </a:p>
        </p:txBody>
      </p:sp>
    </p:spTree>
    <p:extLst>
      <p:ext uri="{BB962C8B-B14F-4D97-AF65-F5344CB8AC3E}">
        <p14:creationId xmlns:p14="http://schemas.microsoft.com/office/powerpoint/2010/main" val="3261032381"/>
      </p:ext>
    </p:extLst>
  </p:cSld>
  <p:clrMapOvr>
    <a:masterClrMapping/>
  </p:clrMapOvr>
  <p:transition>
    <p:strips dir="rd"/>
    <p:sndAc>
      <p:stSnd>
        <p:snd r:embed="rId2" name="arrow.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Take Action</a:t>
            </a:r>
            <a:endParaRPr lang="en-US" sz="4400" dirty="0"/>
          </a:p>
        </p:txBody>
      </p:sp>
      <p:sp>
        <p:nvSpPr>
          <p:cNvPr id="3" name="Content Placeholder 2"/>
          <p:cNvSpPr>
            <a:spLocks noGrp="1"/>
          </p:cNvSpPr>
          <p:nvPr>
            <p:ph idx="1"/>
          </p:nvPr>
        </p:nvSpPr>
        <p:spPr>
          <a:xfrm>
            <a:off x="800100" y="1981200"/>
            <a:ext cx="7391400" cy="3962400"/>
          </a:xfrm>
        </p:spPr>
        <p:txBody>
          <a:bodyPr/>
          <a:lstStyle/>
          <a:p>
            <a:pPr marL="0" indent="0" algn="ctr">
              <a:buNone/>
            </a:pPr>
            <a:r>
              <a:rPr lang="en-US" b="1" dirty="0"/>
              <a:t>EMPLOYERS NEED TO</a:t>
            </a:r>
            <a:r>
              <a:rPr lang="en-US" b="1" dirty="0" smtClean="0"/>
              <a:t>:</a:t>
            </a:r>
          </a:p>
          <a:p>
            <a:pPr marL="0" indent="0" algn="ctr">
              <a:buNone/>
            </a:pPr>
            <a:endParaRPr lang="en-US" sz="2800" dirty="0"/>
          </a:p>
          <a:p>
            <a:pPr marL="685800" indent="-685800">
              <a:lnSpc>
                <a:spcPct val="150000"/>
              </a:lnSpc>
              <a:buFont typeface="Wingdings" panose="05000000000000000000" pitchFamily="2" charset="2"/>
              <a:buChar char="Ø"/>
            </a:pPr>
            <a:r>
              <a:rPr lang="en-US" sz="2800" b="1" dirty="0"/>
              <a:t>Educate employees </a:t>
            </a:r>
            <a:endParaRPr lang="en-US" sz="2800" dirty="0"/>
          </a:p>
          <a:p>
            <a:pPr marL="685800" indent="-685800">
              <a:lnSpc>
                <a:spcPct val="150000"/>
              </a:lnSpc>
              <a:buFont typeface="Wingdings" panose="05000000000000000000" pitchFamily="2" charset="2"/>
              <a:buChar char="Ø"/>
            </a:pPr>
            <a:r>
              <a:rPr lang="en-US" sz="2800" b="1" dirty="0"/>
              <a:t>Monitor compliance </a:t>
            </a:r>
            <a:endParaRPr lang="en-US" sz="2800" dirty="0"/>
          </a:p>
          <a:p>
            <a:pPr marL="685800" indent="-685800">
              <a:lnSpc>
                <a:spcPct val="150000"/>
              </a:lnSpc>
              <a:buFont typeface="Wingdings" panose="05000000000000000000" pitchFamily="2" charset="2"/>
              <a:buChar char="Ø"/>
            </a:pPr>
            <a:r>
              <a:rPr lang="en-US" sz="2800" b="1" dirty="0"/>
              <a:t>Enforce the policy </a:t>
            </a:r>
            <a:endParaRPr lang="en-US" sz="2800" dirty="0"/>
          </a:p>
          <a:p>
            <a:pPr marL="685800" indent="-685800">
              <a:lnSpc>
                <a:spcPct val="150000"/>
              </a:lnSpc>
              <a:buFont typeface="Wingdings" panose="05000000000000000000" pitchFamily="2" charset="2"/>
              <a:buChar char="Ø"/>
            </a:pPr>
            <a:r>
              <a:rPr lang="en-US" sz="2800" b="1" dirty="0"/>
              <a:t>Address violations</a:t>
            </a:r>
            <a:endParaRPr lang="en-US" sz="2800" dirty="0"/>
          </a:p>
          <a:p>
            <a:endParaRPr lang="en-US" dirty="0"/>
          </a:p>
        </p:txBody>
      </p:sp>
    </p:spTree>
    <p:extLst>
      <p:ext uri="{BB962C8B-B14F-4D97-AF65-F5344CB8AC3E}">
        <p14:creationId xmlns:p14="http://schemas.microsoft.com/office/powerpoint/2010/main" val="3416307300"/>
      </p:ext>
    </p:extLst>
  </p:cSld>
  <p:clrMapOvr>
    <a:masterClrMapping/>
  </p:clrMapOvr>
  <p:transition>
    <p:strips dir="rd"/>
    <p:sndAc>
      <p:stSnd>
        <p:snd r:embed="rId2" name="arrow.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Lawsuit</a:t>
            </a:r>
            <a:endParaRPr lang="en-US" dirty="0"/>
          </a:p>
        </p:txBody>
      </p:sp>
      <p:sp>
        <p:nvSpPr>
          <p:cNvPr id="3" name="Content Placeholder 2"/>
          <p:cNvSpPr>
            <a:spLocks noGrp="1"/>
          </p:cNvSpPr>
          <p:nvPr>
            <p:ph idx="1"/>
          </p:nvPr>
        </p:nvSpPr>
        <p:spPr>
          <a:xfrm>
            <a:off x="800100" y="2667000"/>
            <a:ext cx="7391400" cy="2586920"/>
          </a:xfrm>
        </p:spPr>
        <p:txBody>
          <a:bodyPr/>
          <a:lstStyle/>
          <a:p>
            <a:pPr marL="0" indent="0" algn="ctr">
              <a:buNone/>
            </a:pPr>
            <a:r>
              <a:rPr lang="en-US" sz="4400" b="1" dirty="0" smtClean="0">
                <a:latin typeface="HelveticaNeueLT Std Extended"/>
              </a:rPr>
              <a:t>Understand</a:t>
            </a:r>
            <a:endParaRPr lang="en-US" sz="4400" b="1" dirty="0">
              <a:latin typeface="HelveticaNeueLT Std Extended"/>
            </a:endParaRPr>
          </a:p>
          <a:p>
            <a:pPr marL="0" indent="0" algn="ctr">
              <a:buNone/>
            </a:pPr>
            <a:r>
              <a:rPr lang="en-US" sz="4400" b="1" dirty="0">
                <a:latin typeface="HelveticaNeueLT Std Extended"/>
              </a:rPr>
              <a:t>what you may face </a:t>
            </a:r>
            <a:r>
              <a:rPr lang="en-US" sz="4400" b="1" dirty="0" smtClean="0">
                <a:latin typeface="HelveticaNeueLT Std Extended"/>
              </a:rPr>
              <a:t>during</a:t>
            </a:r>
            <a:endParaRPr lang="en-US" sz="4400" b="1" dirty="0">
              <a:latin typeface="HelveticaNeueLT Std Extended"/>
            </a:endParaRPr>
          </a:p>
          <a:p>
            <a:pPr marL="0" indent="0" algn="ctr">
              <a:buNone/>
            </a:pPr>
            <a:r>
              <a:rPr lang="en-US" sz="4400" b="1" dirty="0">
                <a:latin typeface="HelveticaNeueLT Std Extended"/>
              </a:rPr>
              <a:t>LEGAL DISCOVERY</a:t>
            </a:r>
            <a:endParaRPr lang="en-US" sz="4400" dirty="0"/>
          </a:p>
          <a:p>
            <a:endParaRPr lang="en-US" dirty="0"/>
          </a:p>
        </p:txBody>
      </p:sp>
    </p:spTree>
    <p:extLst>
      <p:ext uri="{BB962C8B-B14F-4D97-AF65-F5344CB8AC3E}">
        <p14:creationId xmlns:p14="http://schemas.microsoft.com/office/powerpoint/2010/main" val="731088425"/>
      </p:ext>
    </p:extLst>
  </p:cSld>
  <p:clrMapOvr>
    <a:masterClrMapping/>
  </p:clrMapOvr>
  <p:transition>
    <p:strips dir="rd"/>
    <p:sndAc>
      <p:stSnd>
        <p:snd r:embed="rId2" name="arrow.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title"/>
          </p:nvPr>
        </p:nvSpPr>
        <p:spPr/>
        <p:txBody>
          <a:bodyPr/>
          <a:lstStyle/>
          <a:p>
            <a:r>
              <a:rPr lang="en-US" sz="4000" dirty="0" smtClean="0">
                <a:latin typeface="Arial" panose="020B0604020202020204" pitchFamily="34" charset="0"/>
                <a:cs typeface="Arial" panose="020B0604020202020204" pitchFamily="34" charset="0"/>
              </a:rPr>
              <a:t>Driven to Distraction</a:t>
            </a:r>
            <a:endParaRPr lang="en-US" sz="4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209800"/>
            <a:ext cx="7315200" cy="4343400"/>
          </a:xfrm>
          <a:prstGeom prst="rect">
            <a:avLst/>
          </a:prstGeom>
        </p:spPr>
      </p:pic>
    </p:spTree>
    <p:extLst>
      <p:ext uri="{BB962C8B-B14F-4D97-AF65-F5344CB8AC3E}">
        <p14:creationId xmlns:p14="http://schemas.microsoft.com/office/powerpoint/2010/main" val="2211386727"/>
      </p:ext>
    </p:extLst>
  </p:cSld>
  <p:clrMapOvr>
    <a:masterClrMapping/>
  </p:clrMapOvr>
  <p:transition>
    <p:strips dir="rd"/>
    <p:sndAc>
      <p:stSnd>
        <p:snd r:embed="rId2" name="arrow.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Negligence</a:t>
            </a:r>
            <a:endParaRPr lang="en-US" sz="5400" dirty="0"/>
          </a:p>
        </p:txBody>
      </p:sp>
      <p:sp>
        <p:nvSpPr>
          <p:cNvPr id="3" name="Content Placeholder 2"/>
          <p:cNvSpPr>
            <a:spLocks noGrp="1"/>
          </p:cNvSpPr>
          <p:nvPr>
            <p:ph idx="1"/>
          </p:nvPr>
        </p:nvSpPr>
        <p:spPr>
          <a:xfrm>
            <a:off x="609600" y="1905000"/>
            <a:ext cx="7924800" cy="3653720"/>
          </a:xfrm>
        </p:spPr>
        <p:txBody>
          <a:bodyPr/>
          <a:lstStyle/>
          <a:p>
            <a:pPr marL="0" indent="0" algn="just">
              <a:buNone/>
            </a:pPr>
            <a:r>
              <a:rPr lang="en-US" sz="2800" dirty="0"/>
              <a:t>A victim’s attorney’s job is to demonstrate the factors that led to negligence. </a:t>
            </a:r>
            <a:endParaRPr lang="en-US" sz="2800" dirty="0" smtClean="0"/>
          </a:p>
          <a:p>
            <a:pPr marL="0" indent="0" algn="just">
              <a:buNone/>
            </a:pPr>
            <a:endParaRPr lang="en-US" sz="2800" dirty="0"/>
          </a:p>
          <a:p>
            <a:pPr marL="0" indent="0" algn="just">
              <a:buNone/>
            </a:pPr>
            <a:r>
              <a:rPr lang="en-US" sz="2800" dirty="0" smtClean="0"/>
              <a:t>In </a:t>
            </a:r>
            <a:r>
              <a:rPr lang="en-US" sz="2800" dirty="0"/>
              <a:t>cases involving an employee in which any aspect of the crash scenario was workplace-related, a smart lawyer will follow the trail of evidence. This trail will lead not only to the employee, but to the employer as well. This is the legal discovery process. </a:t>
            </a:r>
            <a:endParaRPr lang="en-US" dirty="0"/>
          </a:p>
        </p:txBody>
      </p:sp>
    </p:spTree>
    <p:extLst>
      <p:ext uri="{BB962C8B-B14F-4D97-AF65-F5344CB8AC3E}">
        <p14:creationId xmlns:p14="http://schemas.microsoft.com/office/powerpoint/2010/main" val="3740756860"/>
      </p:ext>
    </p:extLst>
  </p:cSld>
  <p:clrMapOvr>
    <a:masterClrMapping/>
  </p:clrMapOvr>
  <p:transition>
    <p:strips dir="rd"/>
    <p:sndAc>
      <p:stSnd>
        <p:snd r:embed="rId2" name="arrow.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Discovery Process can show:</a:t>
            </a:r>
            <a:endParaRPr lang="en-US" sz="4000" dirty="0"/>
          </a:p>
        </p:txBody>
      </p:sp>
      <p:sp>
        <p:nvSpPr>
          <p:cNvPr id="3" name="Content Placeholder 2"/>
          <p:cNvSpPr>
            <a:spLocks noGrp="1"/>
          </p:cNvSpPr>
          <p:nvPr>
            <p:ph idx="1"/>
          </p:nvPr>
        </p:nvSpPr>
        <p:spPr>
          <a:xfrm>
            <a:off x="685800" y="2209800"/>
            <a:ext cx="7391400" cy="3809999"/>
          </a:xfrm>
        </p:spPr>
        <p:txBody>
          <a:bodyPr/>
          <a:lstStyle/>
          <a:p>
            <a:pPr marL="457200" indent="-457200" algn="just">
              <a:buFont typeface="Wingdings" panose="05000000000000000000" pitchFamily="2" charset="2"/>
              <a:buChar char="Ø"/>
            </a:pPr>
            <a:r>
              <a:rPr lang="en-US" sz="2000" dirty="0"/>
              <a:t>Driver cell phone records revealing the amount of time during the workday when the employee is using the phone </a:t>
            </a:r>
          </a:p>
          <a:p>
            <a:pPr marL="457200" indent="-457200" algn="just">
              <a:buFont typeface="Wingdings" panose="05000000000000000000" pitchFamily="2" charset="2"/>
              <a:buChar char="Ø"/>
            </a:pPr>
            <a:r>
              <a:rPr lang="en-US" sz="2000" dirty="0"/>
              <a:t>Cell tower records where the calls begin in one location and end in another, thereby proving cell phone use while driving </a:t>
            </a:r>
          </a:p>
          <a:p>
            <a:pPr marL="457200" indent="-457200" algn="just">
              <a:buFont typeface="Wingdings" panose="05000000000000000000" pitchFamily="2" charset="2"/>
              <a:buChar char="Ø"/>
            </a:pPr>
            <a:r>
              <a:rPr lang="en-US" sz="2000" dirty="0"/>
              <a:t>Texting records which may even include the actual texts </a:t>
            </a:r>
          </a:p>
          <a:p>
            <a:pPr marL="457200" indent="-457200" algn="just">
              <a:buFont typeface="Wingdings" panose="05000000000000000000" pitchFamily="2" charset="2"/>
              <a:buChar char="Ø"/>
            </a:pPr>
            <a:r>
              <a:rPr lang="en-US" sz="2000" dirty="0"/>
              <a:t>Telemetric records which correlate with the phone records to provide an accurate picture of this risky behavior </a:t>
            </a:r>
          </a:p>
          <a:p>
            <a:pPr marL="457200" indent="-457200" algn="just">
              <a:buFont typeface="Wingdings" panose="05000000000000000000" pitchFamily="2" charset="2"/>
              <a:buChar char="Ø"/>
            </a:pPr>
            <a:r>
              <a:rPr lang="en-US" sz="2000" dirty="0"/>
              <a:t>Details about the employer’s cell phone policy, and the extent of its policy implementation and enforcement </a:t>
            </a:r>
          </a:p>
          <a:p>
            <a:pPr marL="0" indent="0">
              <a:buNone/>
            </a:pPr>
            <a:endParaRPr lang="en-US" dirty="0"/>
          </a:p>
        </p:txBody>
      </p:sp>
    </p:spTree>
    <p:extLst>
      <p:ext uri="{BB962C8B-B14F-4D97-AF65-F5344CB8AC3E}">
        <p14:creationId xmlns:p14="http://schemas.microsoft.com/office/powerpoint/2010/main" val="170228765"/>
      </p:ext>
    </p:extLst>
  </p:cSld>
  <p:clrMapOvr>
    <a:masterClrMapping/>
  </p:clrMapOvr>
  <p:transition>
    <p:strips dir="rd"/>
    <p:sndAc>
      <p:stSnd>
        <p:snd r:embed="rId2" name="arrow.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 Yourself AND Your Company</a:t>
            </a:r>
            <a:endParaRPr lang="en-US" dirty="0"/>
          </a:p>
        </p:txBody>
      </p:sp>
      <p:sp>
        <p:nvSpPr>
          <p:cNvPr id="3" name="Content Placeholder 2"/>
          <p:cNvSpPr>
            <a:spLocks noGrp="1"/>
          </p:cNvSpPr>
          <p:nvPr>
            <p:ph idx="1"/>
          </p:nvPr>
        </p:nvSpPr>
        <p:spPr>
          <a:xfrm>
            <a:off x="685800" y="2057400"/>
            <a:ext cx="7696200" cy="3733799"/>
          </a:xfrm>
        </p:spPr>
        <p:txBody>
          <a:bodyPr/>
          <a:lstStyle/>
          <a:p>
            <a:pPr marL="0" indent="0" algn="just">
              <a:buNone/>
            </a:pPr>
            <a:r>
              <a:rPr lang="en-US" sz="3000" dirty="0"/>
              <a:t>Employers can </a:t>
            </a:r>
            <a:r>
              <a:rPr lang="en-US" sz="3000" b="1" u="sng" dirty="0"/>
              <a:t>never</a:t>
            </a:r>
            <a:r>
              <a:rPr lang="en-US" sz="3000" dirty="0"/>
              <a:t> be 100% protected in the event of a </a:t>
            </a:r>
            <a:r>
              <a:rPr lang="en-US" sz="3000" dirty="0" smtClean="0"/>
              <a:t>lawsuit. However</a:t>
            </a:r>
            <a:r>
              <a:rPr lang="en-US" sz="3000" dirty="0"/>
              <a:t>, if employers can show that they implemented a total ban policy, educated employees, monitored compliance and enforced the policy, they will be in a more defensible position than if they had not followed these practices.</a:t>
            </a:r>
          </a:p>
          <a:p>
            <a:pPr marL="0" indent="0" algn="just">
              <a:buNone/>
            </a:pPr>
            <a:endParaRPr lang="en-US" sz="3000" dirty="0"/>
          </a:p>
        </p:txBody>
      </p:sp>
    </p:spTree>
    <p:extLst>
      <p:ext uri="{BB962C8B-B14F-4D97-AF65-F5344CB8AC3E}">
        <p14:creationId xmlns:p14="http://schemas.microsoft.com/office/powerpoint/2010/main" val="733713468"/>
      </p:ext>
    </p:extLst>
  </p:cSld>
  <p:clrMapOvr>
    <a:masterClrMapping/>
  </p:clrMapOvr>
  <p:transition>
    <p:strips dir="rd"/>
    <p:sndAc>
      <p:stSnd>
        <p:snd r:embed="rId2" name="arrow.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Dollars and Cents</a:t>
            </a:r>
            <a:endParaRPr lang="en-US" sz="4000" dirty="0"/>
          </a:p>
        </p:txBody>
      </p:sp>
      <p:sp>
        <p:nvSpPr>
          <p:cNvPr id="3" name="Content Placeholder 2"/>
          <p:cNvSpPr>
            <a:spLocks noGrp="1"/>
          </p:cNvSpPr>
          <p:nvPr>
            <p:ph idx="1"/>
          </p:nvPr>
        </p:nvSpPr>
        <p:spPr>
          <a:xfrm>
            <a:off x="685800" y="1905000"/>
            <a:ext cx="7772400" cy="3733799"/>
          </a:xfrm>
        </p:spPr>
        <p:txBody>
          <a:bodyPr/>
          <a:lstStyle/>
          <a:p>
            <a:pPr marL="0" indent="0" algn="just">
              <a:buNone/>
            </a:pPr>
            <a:r>
              <a:rPr lang="en-US" sz="2400" dirty="0"/>
              <a:t>While responding to a crash, an Illinois state trooper was speeding at more than 120 mph on an interstate freeway, talking on a cell phone to his girlfriend and using email before he lost control of his squad car and crossed over the median. </a:t>
            </a:r>
            <a:endParaRPr lang="en-US" sz="2400" dirty="0" smtClean="0"/>
          </a:p>
          <a:p>
            <a:pPr marL="0" indent="0" algn="just">
              <a:buNone/>
            </a:pPr>
            <a:endParaRPr lang="en-US" sz="2400" dirty="0"/>
          </a:p>
          <a:p>
            <a:pPr marL="0" indent="0" algn="just">
              <a:buNone/>
            </a:pPr>
            <a:r>
              <a:rPr lang="en-US" sz="2400" dirty="0" smtClean="0"/>
              <a:t>The </a:t>
            </a:r>
            <a:r>
              <a:rPr lang="en-US" sz="2400" dirty="0"/>
              <a:t>crash instantly killed two teenage sisters in the first vehicle, which was hit head-on, and injured a couple in another vehicle. The family of the sisters was awarded $8 million, and the other family was awarded $700,000 by the State Court of Claims. </a:t>
            </a:r>
          </a:p>
          <a:p>
            <a:pPr marL="0" indent="0" algn="just">
              <a:buNone/>
            </a:pPr>
            <a:endParaRPr lang="en-US" dirty="0"/>
          </a:p>
        </p:txBody>
      </p:sp>
    </p:spTree>
    <p:extLst>
      <p:ext uri="{BB962C8B-B14F-4D97-AF65-F5344CB8AC3E}">
        <p14:creationId xmlns:p14="http://schemas.microsoft.com/office/powerpoint/2010/main" val="2674500068"/>
      </p:ext>
    </p:extLst>
  </p:cSld>
  <p:clrMapOvr>
    <a:masterClrMapping/>
  </p:clrMapOvr>
  <p:transition>
    <p:strips dir="rd"/>
    <p:sndAc>
      <p:stSnd>
        <p:snd r:embed="rId2" name="arrow.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Dollars and Cents</a:t>
            </a:r>
            <a:endParaRPr lang="en-US" sz="3600" dirty="0"/>
          </a:p>
        </p:txBody>
      </p:sp>
      <p:sp>
        <p:nvSpPr>
          <p:cNvPr id="3" name="Content Placeholder 2"/>
          <p:cNvSpPr>
            <a:spLocks noGrp="1"/>
          </p:cNvSpPr>
          <p:nvPr>
            <p:ph idx="1"/>
          </p:nvPr>
        </p:nvSpPr>
        <p:spPr>
          <a:xfrm>
            <a:off x="685800" y="2209800"/>
            <a:ext cx="7620000" cy="4190999"/>
          </a:xfrm>
        </p:spPr>
        <p:txBody>
          <a:bodyPr/>
          <a:lstStyle/>
          <a:p>
            <a:pPr marL="0" indent="0" algn="just">
              <a:buNone/>
            </a:pPr>
            <a:r>
              <a:rPr lang="en-US" dirty="0"/>
              <a:t>The city of Palo Alto, California agreed to pay a $1.45 million settlement to a crash victim left with permanent, debilitating spinal injuries after being struck by a city worker who was reaching for his cell phone while driving. The injured man’s vehicle was rear-ended at a red light. </a:t>
            </a:r>
          </a:p>
          <a:p>
            <a:pPr marL="0" indent="0">
              <a:buNone/>
            </a:pPr>
            <a:endParaRPr lang="en-US" dirty="0"/>
          </a:p>
        </p:txBody>
      </p:sp>
    </p:spTree>
    <p:extLst>
      <p:ext uri="{BB962C8B-B14F-4D97-AF65-F5344CB8AC3E}">
        <p14:creationId xmlns:p14="http://schemas.microsoft.com/office/powerpoint/2010/main" val="253817878"/>
      </p:ext>
    </p:extLst>
  </p:cSld>
  <p:clrMapOvr>
    <a:masterClrMapping/>
  </p:clrMapOvr>
  <p:transition>
    <p:strips dir="rd"/>
    <p:sndAc>
      <p:stSnd>
        <p:snd r:embed="rId2" name="arrow.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4400" dirty="0" smtClean="0"/>
              <a:t>AMIC/MWCF</a:t>
            </a:r>
            <a:r>
              <a:rPr lang="en-US" dirty="0" smtClean="0"/>
              <a:t/>
            </a:r>
            <a:br>
              <a:rPr lang="en-US" dirty="0" smtClean="0"/>
            </a:br>
            <a:r>
              <a:rPr lang="en-US" sz="3600" dirty="0" smtClean="0"/>
              <a:t>Video Library</a:t>
            </a:r>
          </a:p>
        </p:txBody>
      </p:sp>
      <p:pic>
        <p:nvPicPr>
          <p:cNvPr id="9219" name="Picture 4" descr="rachel with videos"/>
          <p:cNvPicPr>
            <a:picLocks noGrp="1" noChangeArrowheads="1"/>
          </p:cNvPicPr>
          <p:nvPr>
            <p:ph idx="1"/>
          </p:nvPr>
        </p:nvPicPr>
        <p:blipFill>
          <a:blip r:embed="rId4" cstate="print"/>
          <a:srcRect l="38400"/>
          <a:stretch>
            <a:fillRect/>
          </a:stretch>
        </p:blipFill>
        <p:spPr>
          <a:xfrm>
            <a:off x="5867400" y="2667063"/>
            <a:ext cx="2346325" cy="2857500"/>
          </a:xfrm>
          <a:noFill/>
          <a:ln>
            <a:solidFill>
              <a:schemeClr val="accent1"/>
            </a:solidFill>
          </a:ln>
        </p:spPr>
      </p:pic>
      <p:sp>
        <p:nvSpPr>
          <p:cNvPr id="9220" name="Rectangle 3"/>
          <p:cNvSpPr>
            <a:spLocks noGrp="1" noChangeArrowheads="1"/>
          </p:cNvSpPr>
          <p:nvPr>
            <p:ph type="body" sz="half" idx="4294967295"/>
          </p:nvPr>
        </p:nvSpPr>
        <p:spPr>
          <a:xfrm>
            <a:off x="685800" y="2443225"/>
            <a:ext cx="5105400" cy="3305175"/>
          </a:xfrm>
        </p:spPr>
        <p:txBody>
          <a:bodyPr/>
          <a:lstStyle/>
          <a:p>
            <a:pPr eaLnBrk="1" hangingPunct="1"/>
            <a:r>
              <a:rPr lang="en-US" sz="2400" dirty="0" smtClean="0"/>
              <a:t>Videos/DVDs covering a wide variety of public sector safety, health, and liability issues </a:t>
            </a:r>
          </a:p>
          <a:p>
            <a:pPr eaLnBrk="1" hangingPunct="1"/>
            <a:r>
              <a:rPr lang="en-US" sz="2400" dirty="0" smtClean="0"/>
              <a:t>Approximately 450 selections</a:t>
            </a:r>
          </a:p>
          <a:p>
            <a:pPr eaLnBrk="1" hangingPunct="1"/>
            <a:r>
              <a:rPr lang="en-US" sz="2400" dirty="0" smtClean="0"/>
              <a:t>Online Video Catalog on website</a:t>
            </a:r>
          </a:p>
          <a:p>
            <a:pPr eaLnBrk="1" hangingPunct="1"/>
            <a:r>
              <a:rPr lang="en-US" sz="2400" dirty="0" smtClean="0"/>
              <a:t>Rachel Wagner, DVD Librarian</a:t>
            </a:r>
          </a:p>
          <a:p>
            <a:pPr eaLnBrk="1" hangingPunct="1"/>
            <a:r>
              <a:rPr lang="en-US" sz="2400" dirty="0" smtClean="0"/>
              <a:t>Our</a:t>
            </a:r>
            <a:r>
              <a:rPr lang="en-US" sz="2400" dirty="0"/>
              <a:t> Safety Video Library list is searchable in PDF form</a:t>
            </a:r>
            <a:endParaRPr lang="en-US" sz="2400" dirty="0" smtClean="0"/>
          </a:p>
        </p:txBody>
      </p:sp>
    </p:spTree>
  </p:cSld>
  <p:clrMapOvr>
    <a:masterClrMapping/>
  </p:clrMapOvr>
  <p:transition>
    <p:strips dir="rd"/>
    <p:sndAc>
      <p:stSnd>
        <p:snd r:embed="rId3" name="arrow.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76200" y="76200"/>
            <a:ext cx="8839200" cy="6186309"/>
          </a:xfrm>
          <a:prstGeom prst="rect">
            <a:avLst/>
          </a:prstGeom>
        </p:spPr>
        <p:txBody>
          <a:bodyPr wrap="square">
            <a:spAutoFit/>
          </a:bodyPr>
          <a:lstStyle/>
          <a:p>
            <a:pPr algn="just"/>
            <a:r>
              <a:rPr lang="en-US" sz="2000" dirty="0">
                <a:latin typeface="+mn-lt"/>
              </a:rPr>
              <a:t>5.004-VHS </a:t>
            </a:r>
            <a:r>
              <a:rPr lang="en-US" sz="2000" u="sng" dirty="0">
                <a:latin typeface="+mn-lt"/>
              </a:rPr>
              <a:t>City </a:t>
            </a:r>
            <a:r>
              <a:rPr lang="en-US" sz="2000" u="sng" dirty="0" smtClean="0">
                <a:latin typeface="+mn-lt"/>
              </a:rPr>
              <a:t>Driving</a:t>
            </a:r>
            <a:r>
              <a:rPr lang="en-US" sz="2000" dirty="0" smtClean="0">
                <a:latin typeface="+mn-lt"/>
              </a:rPr>
              <a:t>, 5 minutes</a:t>
            </a:r>
            <a:endParaRPr lang="en-US" sz="2000" dirty="0">
              <a:latin typeface="+mn-lt"/>
            </a:endParaRPr>
          </a:p>
          <a:p>
            <a:pPr algn="just"/>
            <a:r>
              <a:rPr lang="en-US" sz="2000" dirty="0">
                <a:latin typeface="+mn-lt"/>
              </a:rPr>
              <a:t>5.005-VHS </a:t>
            </a:r>
            <a:r>
              <a:rPr lang="en-US" sz="2000" u="sng" dirty="0">
                <a:latin typeface="+mn-lt"/>
              </a:rPr>
              <a:t>City Driving Tactics: 2nd </a:t>
            </a:r>
            <a:r>
              <a:rPr lang="en-US" sz="2000" u="sng" dirty="0" smtClean="0">
                <a:latin typeface="+mn-lt"/>
              </a:rPr>
              <a:t>Edition</a:t>
            </a:r>
            <a:r>
              <a:rPr lang="en-US" sz="2000" dirty="0" smtClean="0">
                <a:latin typeface="+mn-lt"/>
              </a:rPr>
              <a:t>, 20 minutes</a:t>
            </a:r>
          </a:p>
          <a:p>
            <a:pPr algn="just"/>
            <a:r>
              <a:rPr lang="en-US" sz="2000" dirty="0">
                <a:latin typeface="+mn-lt"/>
              </a:rPr>
              <a:t>5.011-VHS </a:t>
            </a:r>
            <a:r>
              <a:rPr lang="en-US" sz="2000" u="sng" dirty="0">
                <a:latin typeface="+mn-lt"/>
              </a:rPr>
              <a:t>Driving Defensively </a:t>
            </a:r>
            <a:r>
              <a:rPr lang="en-US" sz="2000" u="sng" dirty="0" smtClean="0">
                <a:latin typeface="+mn-lt"/>
              </a:rPr>
              <a:t>1</a:t>
            </a:r>
            <a:r>
              <a:rPr lang="en-US" sz="2000" dirty="0" smtClean="0">
                <a:latin typeface="+mn-lt"/>
              </a:rPr>
              <a:t>, 5 minutes</a:t>
            </a:r>
            <a:endParaRPr lang="en-US" sz="2000" dirty="0">
              <a:latin typeface="+mn-lt"/>
            </a:endParaRPr>
          </a:p>
          <a:p>
            <a:pPr algn="just"/>
            <a:r>
              <a:rPr lang="en-US" sz="2000" dirty="0">
                <a:latin typeface="+mn-lt"/>
              </a:rPr>
              <a:t>5.012-VHS </a:t>
            </a:r>
            <a:r>
              <a:rPr lang="en-US" sz="2000" u="sng" dirty="0">
                <a:latin typeface="+mn-lt"/>
              </a:rPr>
              <a:t>Driving Defensively </a:t>
            </a:r>
            <a:r>
              <a:rPr lang="en-US" sz="2000" u="sng" dirty="0" smtClean="0">
                <a:latin typeface="+mn-lt"/>
              </a:rPr>
              <a:t>2</a:t>
            </a:r>
            <a:r>
              <a:rPr lang="en-US" sz="2000" dirty="0" smtClean="0">
                <a:latin typeface="+mn-lt"/>
              </a:rPr>
              <a:t>, 5 minutes</a:t>
            </a:r>
          </a:p>
          <a:p>
            <a:pPr algn="just"/>
            <a:r>
              <a:rPr lang="en-US" sz="2000" dirty="0">
                <a:latin typeface="+mn-lt"/>
              </a:rPr>
              <a:t>5.016-VHS </a:t>
            </a:r>
            <a:r>
              <a:rPr lang="en-US" sz="2000" u="sng" dirty="0">
                <a:latin typeface="+mn-lt"/>
              </a:rPr>
              <a:t>Good Driving is an </a:t>
            </a:r>
            <a:r>
              <a:rPr lang="en-US" sz="2000" u="sng" dirty="0" smtClean="0">
                <a:latin typeface="+mn-lt"/>
              </a:rPr>
              <a:t>Attitude</a:t>
            </a:r>
            <a:r>
              <a:rPr lang="en-US" sz="2000" dirty="0" smtClean="0">
                <a:latin typeface="+mn-lt"/>
              </a:rPr>
              <a:t>, 5 minutes</a:t>
            </a:r>
          </a:p>
          <a:p>
            <a:pPr algn="just"/>
            <a:r>
              <a:rPr lang="en-US" sz="2000" dirty="0">
                <a:latin typeface="+mn-lt"/>
              </a:rPr>
              <a:t>5.048-VHS </a:t>
            </a:r>
            <a:r>
              <a:rPr lang="en-US" sz="2000" u="sng" dirty="0">
                <a:latin typeface="+mn-lt"/>
              </a:rPr>
              <a:t>Driving </a:t>
            </a:r>
            <a:r>
              <a:rPr lang="en-US" sz="2000" u="sng" dirty="0" smtClean="0">
                <a:latin typeface="+mn-lt"/>
              </a:rPr>
              <a:t>Safety</a:t>
            </a:r>
            <a:r>
              <a:rPr lang="en-US" sz="2000" dirty="0" smtClean="0">
                <a:latin typeface="+mn-lt"/>
              </a:rPr>
              <a:t>, 13 minutes</a:t>
            </a:r>
            <a:endParaRPr lang="en-US" sz="2000" dirty="0">
              <a:latin typeface="+mn-lt"/>
            </a:endParaRPr>
          </a:p>
          <a:p>
            <a:pPr algn="just"/>
            <a:r>
              <a:rPr lang="en-US" sz="2000" dirty="0">
                <a:latin typeface="+mn-lt"/>
              </a:rPr>
              <a:t>5.049-VHS </a:t>
            </a:r>
            <a:r>
              <a:rPr lang="en-US" sz="2000" u="sng" dirty="0">
                <a:latin typeface="+mn-lt"/>
              </a:rPr>
              <a:t>Driving Distractions of the Professional </a:t>
            </a:r>
            <a:r>
              <a:rPr lang="en-US" sz="2000" u="sng" dirty="0" smtClean="0">
                <a:latin typeface="+mn-lt"/>
              </a:rPr>
              <a:t>Driver</a:t>
            </a:r>
            <a:r>
              <a:rPr lang="en-US" sz="2000" dirty="0" smtClean="0">
                <a:latin typeface="+mn-lt"/>
              </a:rPr>
              <a:t>, 17 minutes</a:t>
            </a:r>
            <a:endParaRPr lang="en-US" sz="2000" dirty="0">
              <a:latin typeface="+mn-lt"/>
            </a:endParaRPr>
          </a:p>
          <a:p>
            <a:pPr algn="just"/>
            <a:r>
              <a:rPr lang="en-US" sz="2000" dirty="0">
                <a:latin typeface="+mn-lt"/>
              </a:rPr>
              <a:t>5.049-DVD </a:t>
            </a:r>
            <a:r>
              <a:rPr lang="en-US" sz="2000" u="sng" dirty="0">
                <a:latin typeface="+mn-lt"/>
              </a:rPr>
              <a:t>Driving Distractions of the Professional </a:t>
            </a:r>
            <a:r>
              <a:rPr lang="en-US" sz="2000" u="sng" dirty="0" smtClean="0">
                <a:latin typeface="+mn-lt"/>
              </a:rPr>
              <a:t>Driver</a:t>
            </a:r>
            <a:r>
              <a:rPr lang="en-US" sz="2000" dirty="0" smtClean="0">
                <a:latin typeface="+mn-lt"/>
              </a:rPr>
              <a:t>, 17 minutes</a:t>
            </a:r>
          </a:p>
          <a:p>
            <a:pPr algn="just"/>
            <a:r>
              <a:rPr lang="en-US" sz="2000" dirty="0">
                <a:latin typeface="+mn-lt"/>
              </a:rPr>
              <a:t>5.052-VHS </a:t>
            </a:r>
            <a:r>
              <a:rPr lang="en-US" sz="2000" u="sng" dirty="0">
                <a:latin typeface="+mn-lt"/>
              </a:rPr>
              <a:t>Why Do We Drive the Way We Do? </a:t>
            </a:r>
            <a:r>
              <a:rPr lang="en-US" sz="2000" dirty="0" smtClean="0">
                <a:latin typeface="+mn-lt"/>
              </a:rPr>
              <a:t>11 minutes</a:t>
            </a:r>
          </a:p>
          <a:p>
            <a:pPr algn="just"/>
            <a:r>
              <a:rPr lang="en-US" sz="2000" dirty="0">
                <a:latin typeface="+mn-lt"/>
              </a:rPr>
              <a:t>5.055a-DVD </a:t>
            </a:r>
            <a:r>
              <a:rPr lang="en-US" sz="2000" u="sng" dirty="0">
                <a:latin typeface="+mn-lt"/>
              </a:rPr>
              <a:t>Distracted Driving: At What Cost? </a:t>
            </a:r>
            <a:r>
              <a:rPr lang="en-US" sz="2000" dirty="0" smtClean="0">
                <a:latin typeface="+mn-lt"/>
              </a:rPr>
              <a:t>14 minutes</a:t>
            </a:r>
            <a:endParaRPr lang="en-US" sz="2000" dirty="0">
              <a:latin typeface="+mn-lt"/>
            </a:endParaRPr>
          </a:p>
          <a:p>
            <a:pPr algn="just"/>
            <a:r>
              <a:rPr lang="en-US" sz="2000" dirty="0">
                <a:latin typeface="+mn-lt"/>
              </a:rPr>
              <a:t>5.055b-DVD </a:t>
            </a:r>
            <a:r>
              <a:rPr lang="en-US" sz="2000" u="sng" dirty="0">
                <a:latin typeface="+mn-lt"/>
              </a:rPr>
              <a:t>Distracted Driving: At What Cost? (Concise Version) </a:t>
            </a:r>
            <a:r>
              <a:rPr lang="en-US" sz="2000" dirty="0" smtClean="0">
                <a:latin typeface="+mn-lt"/>
              </a:rPr>
              <a:t>10 minutes</a:t>
            </a:r>
            <a:endParaRPr lang="en-US" sz="2000" dirty="0">
              <a:latin typeface="+mn-lt"/>
            </a:endParaRPr>
          </a:p>
          <a:p>
            <a:pPr algn="just"/>
            <a:r>
              <a:rPr lang="en-US" sz="2000" dirty="0">
                <a:latin typeface="+mn-lt"/>
              </a:rPr>
              <a:t>5.056-VHS </a:t>
            </a:r>
            <a:r>
              <a:rPr lang="en-US" sz="2000" u="sng" dirty="0">
                <a:latin typeface="+mn-lt"/>
              </a:rPr>
              <a:t>Safe Driving Tactics: The Blindfold Effect (Distracted Driving) </a:t>
            </a:r>
            <a:r>
              <a:rPr lang="en-US" sz="2000" dirty="0" smtClean="0">
                <a:latin typeface="+mn-lt"/>
              </a:rPr>
              <a:t>18</a:t>
            </a:r>
          </a:p>
          <a:p>
            <a:pPr algn="just"/>
            <a:r>
              <a:rPr lang="en-US" sz="2000" dirty="0">
                <a:latin typeface="+mn-lt"/>
              </a:rPr>
              <a:t>5.059-DVD </a:t>
            </a:r>
            <a:r>
              <a:rPr lang="en-US" sz="2000" u="sng" dirty="0">
                <a:latin typeface="+mn-lt"/>
              </a:rPr>
              <a:t>The Extreme Driving </a:t>
            </a:r>
            <a:r>
              <a:rPr lang="en-US" sz="2000" u="sng" dirty="0" smtClean="0">
                <a:latin typeface="+mn-lt"/>
              </a:rPr>
              <a:t>Quiz</a:t>
            </a:r>
            <a:r>
              <a:rPr lang="en-US" sz="2000" dirty="0" smtClean="0">
                <a:latin typeface="+mn-lt"/>
              </a:rPr>
              <a:t>, 46 minutes</a:t>
            </a:r>
          </a:p>
          <a:p>
            <a:pPr algn="just"/>
            <a:r>
              <a:rPr lang="en-US" sz="2000" dirty="0">
                <a:latin typeface="+mn-lt"/>
              </a:rPr>
              <a:t>5.063-DVD </a:t>
            </a:r>
            <a:r>
              <a:rPr lang="en-US" sz="2000" u="sng" dirty="0">
                <a:latin typeface="+mn-lt"/>
              </a:rPr>
              <a:t>Defensive Driving for Government </a:t>
            </a:r>
            <a:r>
              <a:rPr lang="en-US" sz="2000" u="sng" dirty="0" smtClean="0">
                <a:latin typeface="+mn-lt"/>
              </a:rPr>
              <a:t>Employees</a:t>
            </a:r>
            <a:r>
              <a:rPr lang="en-US" sz="2000" dirty="0" smtClean="0">
                <a:latin typeface="+mn-lt"/>
              </a:rPr>
              <a:t>, 19 minutes</a:t>
            </a:r>
          </a:p>
          <a:p>
            <a:pPr algn="just"/>
            <a:r>
              <a:rPr lang="en-US" sz="2000" dirty="0">
                <a:latin typeface="+mn-lt"/>
              </a:rPr>
              <a:t>5.067-DVD* </a:t>
            </a:r>
            <a:r>
              <a:rPr lang="en-US" sz="2000" u="sng" dirty="0">
                <a:latin typeface="+mn-lt"/>
              </a:rPr>
              <a:t>Distracted Driving (Focus on Texting and Driving) </a:t>
            </a:r>
            <a:r>
              <a:rPr lang="en-US" sz="2000" dirty="0" smtClean="0">
                <a:latin typeface="+mn-lt"/>
              </a:rPr>
              <a:t>19 minutes</a:t>
            </a:r>
            <a:endParaRPr lang="en-US" sz="2000" dirty="0">
              <a:latin typeface="+mn-lt"/>
            </a:endParaRPr>
          </a:p>
          <a:p>
            <a:pPr algn="just"/>
            <a:r>
              <a:rPr lang="en-US" sz="2000" dirty="0">
                <a:latin typeface="+mn-lt"/>
              </a:rPr>
              <a:t>5.068-DVD* </a:t>
            </a:r>
            <a:r>
              <a:rPr lang="en-US" sz="2000" u="sng" dirty="0">
                <a:latin typeface="+mn-lt"/>
              </a:rPr>
              <a:t>Distracted Driving: 15-Passenger </a:t>
            </a:r>
            <a:r>
              <a:rPr lang="en-US" sz="2000" u="sng" dirty="0" smtClean="0">
                <a:latin typeface="+mn-lt"/>
              </a:rPr>
              <a:t>Vans</a:t>
            </a:r>
            <a:r>
              <a:rPr lang="en-US" sz="2000" dirty="0" smtClean="0">
                <a:latin typeface="+mn-lt"/>
              </a:rPr>
              <a:t>, 19 minutes</a:t>
            </a:r>
            <a:endParaRPr lang="en-US" sz="2000" b="1" dirty="0">
              <a:latin typeface="+mn-lt"/>
            </a:endParaRPr>
          </a:p>
          <a:p>
            <a:pPr algn="just"/>
            <a:r>
              <a:rPr lang="en-US" sz="2000" dirty="0">
                <a:latin typeface="+mn-lt"/>
              </a:rPr>
              <a:t>5.069-DVD* </a:t>
            </a:r>
            <a:r>
              <a:rPr lang="en-US" sz="2000" u="sng" dirty="0">
                <a:latin typeface="+mn-lt"/>
              </a:rPr>
              <a:t>Defensive Driving: When Good Weather Goes </a:t>
            </a:r>
            <a:r>
              <a:rPr lang="en-US" sz="2000" u="sng" dirty="0" smtClean="0">
                <a:latin typeface="+mn-lt"/>
              </a:rPr>
              <a:t>Bad</a:t>
            </a:r>
            <a:r>
              <a:rPr lang="en-US" sz="2000" dirty="0" smtClean="0">
                <a:latin typeface="+mn-lt"/>
              </a:rPr>
              <a:t>, 16 minutes</a:t>
            </a:r>
            <a:endParaRPr lang="en-US" sz="2000" dirty="0">
              <a:latin typeface="+mn-lt"/>
            </a:endParaRPr>
          </a:p>
          <a:p>
            <a:pPr algn="just"/>
            <a:r>
              <a:rPr lang="en-US" sz="2000" dirty="0">
                <a:latin typeface="+mn-lt"/>
              </a:rPr>
              <a:t>5.070-DVD* </a:t>
            </a:r>
            <a:r>
              <a:rPr lang="en-US" sz="2000" u="sng" dirty="0">
                <a:latin typeface="+mn-lt"/>
              </a:rPr>
              <a:t>Driving Distractions of the Everyday </a:t>
            </a:r>
            <a:r>
              <a:rPr lang="en-US" sz="2000" u="sng" dirty="0" smtClean="0">
                <a:latin typeface="+mn-lt"/>
              </a:rPr>
              <a:t>Driver</a:t>
            </a:r>
            <a:r>
              <a:rPr lang="en-US" sz="2000" dirty="0" smtClean="0">
                <a:latin typeface="+mn-lt"/>
              </a:rPr>
              <a:t>, 18 minutes</a:t>
            </a:r>
          </a:p>
          <a:p>
            <a:endParaRPr lang="en-US" dirty="0" smtClean="0"/>
          </a:p>
          <a:p>
            <a:endParaRPr lang="en-US" dirty="0"/>
          </a:p>
        </p:txBody>
      </p:sp>
    </p:spTree>
    <p:extLst>
      <p:ext uri="{BB962C8B-B14F-4D97-AF65-F5344CB8AC3E}">
        <p14:creationId xmlns:p14="http://schemas.microsoft.com/office/powerpoint/2010/main" val="1179161564"/>
      </p:ext>
    </p:extLst>
  </p:cSld>
  <p:clrMapOvr>
    <a:masterClrMapping/>
  </p:clrMapOvr>
  <p:transition>
    <p:strips dir="rd"/>
    <p:sndAc>
      <p:stSnd>
        <p:snd r:embed="rId2" name="arrow.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Website Resources</a:t>
            </a:r>
            <a:endParaRPr lang="en-US" sz="3600" dirty="0"/>
          </a:p>
        </p:txBody>
      </p:sp>
      <p:sp>
        <p:nvSpPr>
          <p:cNvPr id="3" name="Content Placeholder 2"/>
          <p:cNvSpPr>
            <a:spLocks noGrp="1"/>
          </p:cNvSpPr>
          <p:nvPr>
            <p:ph idx="1"/>
          </p:nvPr>
        </p:nvSpPr>
        <p:spPr>
          <a:xfrm>
            <a:off x="685800" y="1828800"/>
            <a:ext cx="7391400" cy="4267199"/>
          </a:xfrm>
        </p:spPr>
        <p:txBody>
          <a:bodyPr/>
          <a:lstStyle/>
          <a:p>
            <a:pPr marL="0" indent="0" algn="ctr">
              <a:buNone/>
            </a:pPr>
            <a:endParaRPr lang="en-US" dirty="0" smtClean="0"/>
          </a:p>
          <a:p>
            <a:pPr marL="0" indent="0" algn="ctr">
              <a:buNone/>
            </a:pPr>
            <a:r>
              <a:rPr lang="en-US" dirty="0" smtClean="0"/>
              <a:t>For </a:t>
            </a:r>
            <a:r>
              <a:rPr lang="en-US" dirty="0"/>
              <a:t>sample policies:</a:t>
            </a:r>
          </a:p>
          <a:p>
            <a:pPr marL="0" indent="0" algn="ctr">
              <a:buNone/>
            </a:pPr>
            <a:endParaRPr lang="en-US" dirty="0"/>
          </a:p>
          <a:p>
            <a:pPr marL="0" indent="0" algn="ctr">
              <a:buNone/>
            </a:pPr>
            <a:r>
              <a:rPr lang="en-US" b="1" u="sng" dirty="0">
                <a:hlinkClick r:id="rId3"/>
              </a:rPr>
              <a:t>www.losscontrol.org</a:t>
            </a:r>
            <a:endParaRPr lang="en-US" b="1" u="sng" dirty="0"/>
          </a:p>
          <a:p>
            <a:pPr marL="0" indent="0" algn="ctr">
              <a:buNone/>
            </a:pPr>
            <a:endParaRPr lang="en-US" dirty="0"/>
          </a:p>
          <a:p>
            <a:pPr marL="0" indent="0" algn="ctr">
              <a:buNone/>
            </a:pPr>
            <a:r>
              <a:rPr lang="en-US" dirty="0"/>
              <a:t>Click on </a:t>
            </a:r>
            <a:r>
              <a:rPr lang="en-US" i="1" u="sng" dirty="0"/>
              <a:t>Reference Documents</a:t>
            </a:r>
          </a:p>
          <a:p>
            <a:pPr marL="0" indent="0">
              <a:buNone/>
            </a:pPr>
            <a:endParaRPr lang="en-US" dirty="0"/>
          </a:p>
        </p:txBody>
      </p:sp>
    </p:spTree>
    <p:extLst>
      <p:ext uri="{BB962C8B-B14F-4D97-AF65-F5344CB8AC3E}">
        <p14:creationId xmlns:p14="http://schemas.microsoft.com/office/powerpoint/2010/main" val="1107797638"/>
      </p:ext>
    </p:extLst>
  </p:cSld>
  <p:clrMapOvr>
    <a:masterClrMapping/>
  </p:clrMapOvr>
  <p:transition>
    <p:strips dir="rd"/>
    <p:sndAc>
      <p:stSnd>
        <p:snd r:embed="rId2" name="arrow.wav"/>
      </p:st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Website Resources</a:t>
            </a:r>
            <a:endParaRPr lang="en-US" sz="4000" dirty="0"/>
          </a:p>
        </p:txBody>
      </p:sp>
      <p:sp>
        <p:nvSpPr>
          <p:cNvPr id="3" name="Content Placeholder 2"/>
          <p:cNvSpPr>
            <a:spLocks noGrp="1"/>
          </p:cNvSpPr>
          <p:nvPr>
            <p:ph idx="1"/>
          </p:nvPr>
        </p:nvSpPr>
        <p:spPr>
          <a:xfrm>
            <a:off x="685800" y="1828800"/>
            <a:ext cx="7391400" cy="4267199"/>
          </a:xfrm>
        </p:spPr>
        <p:txBody>
          <a:bodyPr/>
          <a:lstStyle/>
          <a:p>
            <a:pPr marL="0" indent="0" algn="ctr">
              <a:buNone/>
            </a:pPr>
            <a:r>
              <a:rPr lang="en-US" sz="2800" dirty="0" smtClean="0"/>
              <a:t>Groups </a:t>
            </a:r>
            <a:r>
              <a:rPr lang="en-US" sz="2800" dirty="0"/>
              <a:t>looking to raise awareness</a:t>
            </a:r>
          </a:p>
          <a:p>
            <a:pPr marL="0" indent="0" algn="ctr">
              <a:buNone/>
            </a:pPr>
            <a:r>
              <a:rPr lang="en-US" sz="2800" dirty="0"/>
              <a:t>can visit</a:t>
            </a:r>
          </a:p>
          <a:p>
            <a:pPr marL="0" indent="0" algn="ctr">
              <a:buNone/>
            </a:pPr>
            <a:endParaRPr lang="en-US" sz="2800" dirty="0"/>
          </a:p>
          <a:p>
            <a:pPr marL="0" indent="0" algn="ctr">
              <a:buNone/>
            </a:pPr>
            <a:r>
              <a:rPr lang="en-US" sz="3600" b="1" dirty="0"/>
              <a:t>Distraction.gov</a:t>
            </a:r>
          </a:p>
          <a:p>
            <a:pPr marL="0" indent="0" algn="ctr">
              <a:buNone/>
            </a:pPr>
            <a:endParaRPr lang="en-US" sz="2800" i="1" dirty="0"/>
          </a:p>
          <a:p>
            <a:pPr marL="0" indent="0" algn="ctr">
              <a:buNone/>
            </a:pPr>
            <a:r>
              <a:rPr lang="en-US" sz="2800" dirty="0"/>
              <a:t>for specific suggestions and tools</a:t>
            </a:r>
          </a:p>
          <a:p>
            <a:pPr marL="0" indent="0" algn="ctr">
              <a:buNone/>
            </a:pPr>
            <a:r>
              <a:rPr lang="en-US" sz="2800" dirty="0"/>
              <a:t>they need to help end distracted driving</a:t>
            </a:r>
          </a:p>
          <a:p>
            <a:pPr marL="0" indent="0" algn="ctr">
              <a:buNone/>
            </a:pPr>
            <a:r>
              <a:rPr lang="en-US" sz="2800" dirty="0"/>
              <a:t>in communities nationwide </a:t>
            </a:r>
            <a:endParaRPr lang="en-US" sz="2800" b="1" dirty="0"/>
          </a:p>
          <a:p>
            <a:pPr marL="0" indent="0">
              <a:buNone/>
            </a:pPr>
            <a:endParaRPr lang="en-US" dirty="0"/>
          </a:p>
        </p:txBody>
      </p:sp>
    </p:spTree>
    <p:extLst>
      <p:ext uri="{BB962C8B-B14F-4D97-AF65-F5344CB8AC3E}">
        <p14:creationId xmlns:p14="http://schemas.microsoft.com/office/powerpoint/2010/main" val="2454757780"/>
      </p:ext>
    </p:extLst>
  </p:cSld>
  <p:clrMapOvr>
    <a:masterClrMapping/>
  </p:clrMapOvr>
  <p:transition>
    <p:strips dir="rd"/>
    <p:sndAc>
      <p:stSnd>
        <p:snd r:embed="rId2" name="arrow.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990600" y="457200"/>
            <a:ext cx="8839200" cy="646331"/>
          </a:xfrm>
          <a:prstGeom prst="rect">
            <a:avLst/>
          </a:prstGeom>
        </p:spPr>
        <p:txBody>
          <a:bodyPr wrap="square">
            <a:spAutoFit/>
          </a:bodyPr>
          <a:lstStyle/>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95300"/>
            <a:ext cx="5943600" cy="5943600"/>
          </a:xfrm>
          <a:prstGeom prst="rect">
            <a:avLst/>
          </a:prstGeom>
          <a:ln>
            <a:noFill/>
          </a:ln>
          <a:effectLst>
            <a:softEdge rad="112500"/>
          </a:effectLst>
        </p:spPr>
      </p:pic>
    </p:spTree>
    <p:extLst>
      <p:ext uri="{BB962C8B-B14F-4D97-AF65-F5344CB8AC3E}">
        <p14:creationId xmlns:p14="http://schemas.microsoft.com/office/powerpoint/2010/main" val="3347923568"/>
      </p:ext>
    </p:extLst>
  </p:cSld>
  <p:clrMapOvr>
    <a:masterClrMapping/>
  </p:clrMapOvr>
  <p:transition>
    <p:strips dir="rd"/>
    <p:sndAc>
      <p:stSnd>
        <p:snd r:embed="rId2" name="arrow.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DEFINITION</a:t>
            </a:r>
            <a:endParaRPr lang="en-US" dirty="0"/>
          </a:p>
        </p:txBody>
      </p:sp>
      <p:sp>
        <p:nvSpPr>
          <p:cNvPr id="3" name="Content Placeholder 2"/>
          <p:cNvSpPr>
            <a:spLocks noGrp="1"/>
          </p:cNvSpPr>
          <p:nvPr>
            <p:ph idx="1"/>
          </p:nvPr>
        </p:nvSpPr>
        <p:spPr/>
        <p:txBody>
          <a:bodyPr/>
          <a:lstStyle/>
          <a:p>
            <a:pPr marL="0" indent="0">
              <a:buNone/>
            </a:pPr>
            <a:r>
              <a:rPr lang="en-US" b="1" dirty="0"/>
              <a:t>Distracted driving</a:t>
            </a:r>
            <a:r>
              <a:rPr lang="en-US" dirty="0"/>
              <a:t> is the act of </a:t>
            </a:r>
            <a:r>
              <a:rPr lang="en-US" dirty="0">
                <a:hlinkClick r:id="rId3" tooltip="Driving"/>
              </a:rPr>
              <a:t>driving</a:t>
            </a:r>
            <a:r>
              <a:rPr lang="en-US" dirty="0"/>
              <a:t> while engaged in other activities—such as looking after children, </a:t>
            </a:r>
            <a:r>
              <a:rPr lang="en-US" dirty="0">
                <a:hlinkClick r:id="rId4" tooltip="Text messaging"/>
              </a:rPr>
              <a:t>texting</a:t>
            </a:r>
            <a:r>
              <a:rPr lang="en-US" dirty="0"/>
              <a:t>, talking on the phone or to a passenger, watching videos, eating, or reading—that take the driver’s </a:t>
            </a:r>
            <a:r>
              <a:rPr lang="en-US" dirty="0">
                <a:hlinkClick r:id="rId5" tooltip="Attention"/>
              </a:rPr>
              <a:t>attention</a:t>
            </a:r>
            <a:r>
              <a:rPr lang="en-US" dirty="0"/>
              <a:t> away from the road  </a:t>
            </a:r>
            <a:r>
              <a:rPr lang="en-US" dirty="0" smtClean="0"/>
              <a:t>       					                                      -</a:t>
            </a:r>
            <a:r>
              <a:rPr lang="en-US" dirty="0"/>
              <a:t>Wikipedia</a:t>
            </a:r>
          </a:p>
          <a:p>
            <a:endParaRPr lang="en-US" dirty="0"/>
          </a:p>
        </p:txBody>
      </p:sp>
    </p:spTree>
    <p:extLst>
      <p:ext uri="{BB962C8B-B14F-4D97-AF65-F5344CB8AC3E}">
        <p14:creationId xmlns:p14="http://schemas.microsoft.com/office/powerpoint/2010/main" val="4120046524"/>
      </p:ext>
    </p:extLst>
  </p:cSld>
  <p:clrMapOvr>
    <a:masterClrMapping/>
  </p:clrMapOvr>
  <p:transition>
    <p:strips dir="rd"/>
    <p:sndAc>
      <p:stSnd>
        <p:snd r:embed="rId2" name="arrow.wav"/>
      </p:stSnd>
    </p:sndAc>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l</a:t>
            </a:r>
            <a:r>
              <a:rPr lang="en-US" sz="4800" dirty="0" smtClean="0"/>
              <a:t>osscontrol.org</a:t>
            </a:r>
            <a:endParaRPr lang="en-US" sz="4800" dirty="0"/>
          </a:p>
        </p:txBody>
      </p:sp>
      <p:sp>
        <p:nvSpPr>
          <p:cNvPr id="3" name="Content Placeholder 2"/>
          <p:cNvSpPr>
            <a:spLocks noGrp="1"/>
          </p:cNvSpPr>
          <p:nvPr>
            <p:ph idx="1"/>
          </p:nvPr>
        </p:nvSpPr>
        <p:spPr>
          <a:xfrm>
            <a:off x="685800" y="1828800"/>
            <a:ext cx="7391400" cy="4267199"/>
          </a:xfrm>
        </p:spPr>
        <p:txBody>
          <a:bodyPr/>
          <a:lstStyle/>
          <a:p>
            <a:pPr marL="0" indent="0" algn="ctr">
              <a:buNone/>
            </a:pPr>
            <a:endParaRPr lang="en-US" dirty="0" smtClean="0"/>
          </a:p>
          <a:p>
            <a:pPr marL="0" indent="0">
              <a:buNone/>
            </a:pPr>
            <a:endParaRPr lang="en-US" dirty="0"/>
          </a:p>
        </p:txBody>
      </p:sp>
      <p:sp>
        <p:nvSpPr>
          <p:cNvPr id="4" name="Rectangle 3"/>
          <p:cNvSpPr/>
          <p:nvPr/>
        </p:nvSpPr>
        <p:spPr>
          <a:xfrm>
            <a:off x="2286000" y="2674948"/>
            <a:ext cx="4572000" cy="2000548"/>
          </a:xfrm>
          <a:prstGeom prst="rect">
            <a:avLst/>
          </a:prstGeom>
        </p:spPr>
        <p:txBody>
          <a:bodyPr>
            <a:spAutoFit/>
          </a:bodyPr>
          <a:lstStyle/>
          <a:p>
            <a:pPr algn="ctr"/>
            <a:r>
              <a:rPr lang="en-US" sz="2800" dirty="0"/>
              <a:t>Stephanie J. Southerland</a:t>
            </a:r>
          </a:p>
          <a:p>
            <a:pPr algn="ctr"/>
            <a:endParaRPr lang="en-US" b="1" dirty="0"/>
          </a:p>
          <a:p>
            <a:pPr algn="ctr"/>
            <a:r>
              <a:rPr lang="en-US" sz="2800" b="1" dirty="0"/>
              <a:t>334.462.0150</a:t>
            </a:r>
          </a:p>
          <a:p>
            <a:pPr algn="ctr"/>
            <a:endParaRPr lang="en-US" b="1" dirty="0"/>
          </a:p>
          <a:p>
            <a:pPr algn="ctr"/>
            <a:r>
              <a:rPr lang="en-US" sz="3200" b="1" dirty="0"/>
              <a:t>stephanies@alalm.org</a:t>
            </a:r>
          </a:p>
        </p:txBody>
      </p:sp>
    </p:spTree>
    <p:extLst>
      <p:ext uri="{BB962C8B-B14F-4D97-AF65-F5344CB8AC3E}">
        <p14:creationId xmlns:p14="http://schemas.microsoft.com/office/powerpoint/2010/main" val="3244027944"/>
      </p:ext>
    </p:extLst>
  </p:cSld>
  <p:clrMapOvr>
    <a:masterClrMapping/>
  </p:clrMapOvr>
  <p:transition>
    <p:strips dir="rd"/>
    <p:sndAc>
      <p:stSnd>
        <p:snd r:embed="rId2" name="arrow.wav"/>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533400"/>
            <a:ext cx="5486400" cy="1015663"/>
          </a:xfrm>
          <a:prstGeom prst="rect">
            <a:avLst/>
          </a:prstGeom>
          <a:noFill/>
        </p:spPr>
        <p:txBody>
          <a:bodyPr wrap="square" rtlCol="0" anchor="ctr" anchorCtr="0">
            <a:spAutoFit/>
          </a:bodyPr>
          <a:lstStyle/>
          <a:p>
            <a:pPr algn="ctr"/>
            <a:r>
              <a:rPr lang="en-US" sz="6000" b="1" baseline="0" dirty="0" smtClean="0">
                <a:latin typeface="+mj-lt"/>
              </a:rPr>
              <a:t>Questions?</a:t>
            </a:r>
            <a:r>
              <a:rPr lang="en-US" sz="6000" b="1" baseline="0" dirty="0" smtClean="0">
                <a:solidFill>
                  <a:schemeClr val="accent1"/>
                </a:solidFill>
                <a:latin typeface="+mj-lt"/>
              </a:rPr>
              <a:t> </a:t>
            </a:r>
          </a:p>
        </p:txBody>
      </p:sp>
      <p:pic>
        <p:nvPicPr>
          <p:cNvPr id="1026" name="Picture 2" descr="C:\Users\Richard\AppData\Local\Microsoft\Windows\Temporary Internet Files\Content.IE5\BYPZ6WVL\MC900441428[1].png"/>
          <p:cNvPicPr>
            <a:picLocks noChangeAspect="1" noChangeArrowheads="1"/>
          </p:cNvPicPr>
          <p:nvPr/>
        </p:nvPicPr>
        <p:blipFill>
          <a:blip r:embed="rId3" cstate="print"/>
          <a:srcRect/>
          <a:stretch>
            <a:fillRect/>
          </a:stretch>
        </p:blipFill>
        <p:spPr bwMode="auto">
          <a:xfrm>
            <a:off x="2667000" y="2057400"/>
            <a:ext cx="3657143" cy="3657143"/>
          </a:xfrm>
          <a:prstGeom prst="rect">
            <a:avLst/>
          </a:prstGeom>
          <a:noFill/>
        </p:spPr>
      </p:pic>
    </p:spTree>
  </p:cSld>
  <p:clrMapOvr>
    <a:masterClrMapping/>
  </p:clrMapOvr>
  <p:transition>
    <p:strips dir="rd"/>
    <p:sndAc>
      <p:stSnd>
        <p:snd r:embed="rId2" name="arrow.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857500" cy="19050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8623" y="3291769"/>
            <a:ext cx="2857500" cy="2085975"/>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1000" y="3556000"/>
            <a:ext cx="4953000" cy="3302000"/>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57408" y="40217"/>
            <a:ext cx="3543300" cy="2387600"/>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271" y="1783114"/>
            <a:ext cx="2857500" cy="1971675"/>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4876800"/>
            <a:ext cx="2940469" cy="1975556"/>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66979" y="2039409"/>
            <a:ext cx="2857500" cy="1905000"/>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48500" y="2427817"/>
            <a:ext cx="2098322" cy="1403350"/>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62199" y="5346771"/>
            <a:ext cx="1927357" cy="1475294"/>
          </a:xfrm>
          <a:prstGeom prst="rect">
            <a:avLst/>
          </a:prstGeom>
        </p:spPr>
      </p:pic>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271" y="3781838"/>
            <a:ext cx="2305271" cy="1094962"/>
          </a:xfrm>
          <a:prstGeom prst="rect">
            <a:avLst/>
          </a:prstGeom>
        </p:spPr>
      </p:pic>
      <p:pic>
        <p:nvPicPr>
          <p:cNvPr id="20" name="Picture 1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25528" y="-39710"/>
            <a:ext cx="2831879" cy="2094484"/>
          </a:xfrm>
          <a:prstGeom prst="rect">
            <a:avLst/>
          </a:prstGeom>
        </p:spPr>
      </p:pic>
      <p:pic>
        <p:nvPicPr>
          <p:cNvPr id="21" name="Picture 2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771642" y="1883981"/>
            <a:ext cx="1925786" cy="1463597"/>
          </a:xfrm>
          <a:prstGeom prst="rect">
            <a:avLst/>
          </a:prstGeom>
        </p:spPr>
      </p:pic>
    </p:spTree>
    <p:extLst>
      <p:ext uri="{BB962C8B-B14F-4D97-AF65-F5344CB8AC3E}">
        <p14:creationId xmlns:p14="http://schemas.microsoft.com/office/powerpoint/2010/main" val="4293617452"/>
      </p:ext>
    </p:extLst>
  </p:cSld>
  <p:clrMapOvr>
    <a:masterClrMapping/>
  </p:clrMapOvr>
  <p:transition>
    <p:strips dir="rd"/>
    <p:sndAc>
      <p:stSnd>
        <p:snd r:embed="rId3" name="arrow.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Arial Black" panose="020B0A04020102020204" pitchFamily="34" charset="0"/>
              </a:rPr>
              <a:t>YOUNG DRIVERS</a:t>
            </a:r>
            <a:endParaRPr lang="en-US" sz="3600" dirty="0">
              <a:latin typeface="Arial Black" panose="020B0A04020102020204"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590800"/>
            <a:ext cx="2127058" cy="2214386"/>
          </a:xfrm>
          <a:prstGeom prst="rect">
            <a:avLst/>
          </a:prstGeom>
        </p:spPr>
      </p:pic>
      <p:sp>
        <p:nvSpPr>
          <p:cNvPr id="5" name="Rectangle 4"/>
          <p:cNvSpPr/>
          <p:nvPr/>
        </p:nvSpPr>
        <p:spPr>
          <a:xfrm>
            <a:off x="2667000" y="2209800"/>
            <a:ext cx="5791200" cy="3447098"/>
          </a:xfrm>
          <a:prstGeom prst="rect">
            <a:avLst/>
          </a:prstGeom>
        </p:spPr>
        <p:txBody>
          <a:bodyPr wrap="square">
            <a:spAutoFit/>
          </a:bodyPr>
          <a:lstStyle/>
          <a:p>
            <a:pPr algn="ctr"/>
            <a:r>
              <a:rPr lang="en-US" sz="3600" b="1" dirty="0">
                <a:latin typeface="Arial" panose="020B0604020202020204" pitchFamily="34" charset="0"/>
                <a:cs typeface="Arial" panose="020B0604020202020204" pitchFamily="34" charset="0"/>
              </a:rPr>
              <a:t>Alabama State Law</a:t>
            </a:r>
          </a:p>
          <a:p>
            <a:pPr algn="ctr"/>
            <a:endParaRPr lang="en-US" sz="40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Novice Drivers, ages 16 and 17</a:t>
            </a:r>
          </a:p>
          <a:p>
            <a:pPr algn="ctr"/>
            <a:r>
              <a:rPr lang="en-US" sz="2400" dirty="0">
                <a:latin typeface="Arial" panose="020B0604020202020204" pitchFamily="34" charset="0"/>
                <a:cs typeface="Arial" panose="020B0604020202020204" pitchFamily="34" charset="0"/>
              </a:rPr>
              <a:t>holding a license for less than </a:t>
            </a:r>
            <a:endParaRPr lang="en-US" sz="2400" dirty="0" smtClean="0">
              <a:latin typeface="Arial" panose="020B0604020202020204" pitchFamily="34" charset="0"/>
              <a:cs typeface="Arial" panose="020B0604020202020204" pitchFamily="34" charset="0"/>
            </a:endParaRPr>
          </a:p>
          <a:p>
            <a:pPr algn="ctr"/>
            <a:r>
              <a:rPr lang="en-US" sz="2400" dirty="0" smtClean="0">
                <a:latin typeface="Arial" panose="020B0604020202020204" pitchFamily="34" charset="0"/>
                <a:cs typeface="Arial" panose="020B0604020202020204" pitchFamily="34" charset="0"/>
              </a:rPr>
              <a:t>six months,</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are </a:t>
            </a:r>
          </a:p>
          <a:p>
            <a:pPr algn="ctr"/>
            <a:r>
              <a:rPr lang="en-US" sz="2400" b="1" u="sng" dirty="0" smtClean="0">
                <a:latin typeface="Arial" panose="020B0604020202020204" pitchFamily="34" charset="0"/>
                <a:cs typeface="Arial" panose="020B0604020202020204" pitchFamily="34" charset="0"/>
              </a:rPr>
              <a:t>BANNED</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from cell phone use</a:t>
            </a:r>
          </a:p>
          <a:p>
            <a:pPr algn="ctr"/>
            <a:endParaRPr lang="en-US" dirty="0">
              <a:latin typeface="Arial" panose="020B0604020202020204" pitchFamily="34" charset="0"/>
              <a:cs typeface="Arial" panose="020B0604020202020204" pitchFamily="34" charset="0"/>
            </a:endParaRPr>
          </a:p>
          <a:p>
            <a:pPr algn="ctr"/>
            <a:r>
              <a:rPr lang="en-US" sz="2800" b="1" u="sng" dirty="0">
                <a:latin typeface="Arial" panose="020B0604020202020204" pitchFamily="34" charset="0"/>
                <a:cs typeface="Arial" panose="020B0604020202020204" pitchFamily="34" charset="0"/>
              </a:rPr>
              <a:t>NO</a:t>
            </a:r>
            <a:r>
              <a:rPr lang="en-US" sz="2800" dirty="0">
                <a:latin typeface="Arial" panose="020B0604020202020204" pitchFamily="34" charset="0"/>
                <a:cs typeface="Arial" panose="020B0604020202020204" pitchFamily="34" charset="0"/>
              </a:rPr>
              <a:t> handheld and </a:t>
            </a:r>
            <a:r>
              <a:rPr lang="en-US" sz="2800" b="1" u="sng" dirty="0">
                <a:latin typeface="Arial" panose="020B0604020202020204" pitchFamily="34" charset="0"/>
                <a:cs typeface="Arial" panose="020B0604020202020204" pitchFamily="34" charset="0"/>
              </a:rPr>
              <a:t>NO</a:t>
            </a:r>
            <a:r>
              <a:rPr lang="en-US" sz="2800" dirty="0">
                <a:latin typeface="Arial" panose="020B0604020202020204" pitchFamily="34" charset="0"/>
                <a:cs typeface="Arial" panose="020B0604020202020204" pitchFamily="34" charset="0"/>
              </a:rPr>
              <a:t> hands-free</a:t>
            </a:r>
          </a:p>
        </p:txBody>
      </p:sp>
    </p:spTree>
    <p:extLst>
      <p:ext uri="{BB962C8B-B14F-4D97-AF65-F5344CB8AC3E}">
        <p14:creationId xmlns:p14="http://schemas.microsoft.com/office/powerpoint/2010/main" val="367542708"/>
      </p:ext>
    </p:extLst>
  </p:cSld>
  <p:clrMapOvr>
    <a:masterClrMapping/>
  </p:clrMapOvr>
  <p:transition>
    <p:strips dir="rd"/>
    <p:sndAc>
      <p:stSnd>
        <p:snd r:embed="rId2" name="arrow.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u="sng" dirty="0" smtClean="0"/>
              <a:t>NO</a:t>
            </a:r>
            <a:r>
              <a:rPr lang="en-US" sz="5400" dirty="0" smtClean="0"/>
              <a:t> TEXTING</a:t>
            </a:r>
            <a:endParaRPr lang="en-US" sz="5400" dirty="0"/>
          </a:p>
        </p:txBody>
      </p:sp>
      <p:sp>
        <p:nvSpPr>
          <p:cNvPr id="3" name="Content Placeholder 2"/>
          <p:cNvSpPr>
            <a:spLocks noGrp="1"/>
          </p:cNvSpPr>
          <p:nvPr>
            <p:ph idx="1"/>
          </p:nvPr>
        </p:nvSpPr>
        <p:spPr/>
        <p:txBody>
          <a:bodyPr/>
          <a:lstStyle/>
          <a:p>
            <a:pPr marL="0" indent="0" algn="ctr">
              <a:buNone/>
            </a:pPr>
            <a:endParaRPr lang="en-US" sz="4800" dirty="0" smtClean="0"/>
          </a:p>
          <a:p>
            <a:pPr marL="0" indent="0" algn="ctr">
              <a:buNone/>
            </a:pPr>
            <a:r>
              <a:rPr lang="en-US" sz="4800" dirty="0" smtClean="0"/>
              <a:t>Texting </a:t>
            </a:r>
            <a:r>
              <a:rPr lang="en-US" sz="4800" dirty="0"/>
              <a:t>While </a:t>
            </a:r>
            <a:r>
              <a:rPr lang="en-US" sz="4800" dirty="0" smtClean="0"/>
              <a:t>Driving </a:t>
            </a:r>
            <a:r>
              <a:rPr lang="en-US" sz="4400" dirty="0" smtClean="0"/>
              <a:t>is </a:t>
            </a:r>
          </a:p>
          <a:p>
            <a:pPr marL="0" indent="0" algn="ctr">
              <a:buNone/>
            </a:pPr>
            <a:r>
              <a:rPr lang="en-US" sz="4400" b="1" u="sng" dirty="0" smtClean="0"/>
              <a:t>BANNED</a:t>
            </a:r>
            <a:r>
              <a:rPr lang="en-US" sz="4400" dirty="0" smtClean="0"/>
              <a:t> </a:t>
            </a:r>
            <a:r>
              <a:rPr lang="en-US" sz="4400" dirty="0"/>
              <a:t>within the entire State of Alabama</a:t>
            </a:r>
          </a:p>
          <a:p>
            <a:endParaRPr lang="en-US" sz="4400" dirty="0"/>
          </a:p>
        </p:txBody>
      </p:sp>
    </p:spTree>
    <p:extLst>
      <p:ext uri="{BB962C8B-B14F-4D97-AF65-F5344CB8AC3E}">
        <p14:creationId xmlns:p14="http://schemas.microsoft.com/office/powerpoint/2010/main" val="3255885713"/>
      </p:ext>
    </p:extLst>
  </p:cSld>
  <p:clrMapOvr>
    <a:masterClrMapping/>
  </p:clrMapOvr>
  <p:transition>
    <p:strips dir="rd"/>
    <p:sndAc>
      <p:stSnd>
        <p:snd r:embed="rId2" name="arrow.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DEATHS</a:t>
            </a:r>
            <a:endParaRPr lang="en-US" sz="6600" dirty="0"/>
          </a:p>
        </p:txBody>
      </p:sp>
      <p:sp>
        <p:nvSpPr>
          <p:cNvPr id="3" name="Content Placeholder 2"/>
          <p:cNvSpPr>
            <a:spLocks noGrp="1"/>
          </p:cNvSpPr>
          <p:nvPr>
            <p:ph idx="1"/>
          </p:nvPr>
        </p:nvSpPr>
        <p:spPr>
          <a:xfrm>
            <a:off x="865496" y="1981200"/>
            <a:ext cx="7391400" cy="1524000"/>
          </a:xfrm>
        </p:spPr>
        <p:txBody>
          <a:bodyPr/>
          <a:lstStyle/>
          <a:p>
            <a:pPr marL="0" indent="0" algn="ctr">
              <a:buNone/>
            </a:pPr>
            <a:endParaRPr lang="en-US" sz="3600"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496" y="2145510"/>
            <a:ext cx="3292112" cy="3672475"/>
          </a:xfrm>
          <a:prstGeom prst="rect">
            <a:avLst/>
          </a:prstGeom>
        </p:spPr>
      </p:pic>
      <p:sp>
        <p:nvSpPr>
          <p:cNvPr id="5" name="Rectangle 4"/>
          <p:cNvSpPr/>
          <p:nvPr/>
        </p:nvSpPr>
        <p:spPr>
          <a:xfrm>
            <a:off x="4181856" y="1736725"/>
            <a:ext cx="4273092" cy="2000548"/>
          </a:xfrm>
          <a:prstGeom prst="rect">
            <a:avLst/>
          </a:prstGeom>
        </p:spPr>
        <p:txBody>
          <a:bodyPr wrap="square">
            <a:spAutoFit/>
          </a:bodyPr>
          <a:lstStyle/>
          <a:p>
            <a:pPr algn="ctr"/>
            <a:endParaRPr lang="en-US" sz="3600" dirty="0" smtClean="0"/>
          </a:p>
          <a:p>
            <a:pPr algn="ctr"/>
            <a:r>
              <a:rPr lang="en-US" sz="6000" dirty="0" smtClean="0"/>
              <a:t>2013</a:t>
            </a:r>
            <a:endParaRPr lang="en-US" sz="6000" dirty="0"/>
          </a:p>
          <a:p>
            <a:pPr algn="ctr"/>
            <a:endParaRPr lang="en-US" sz="1400" dirty="0"/>
          </a:p>
          <a:p>
            <a:pPr algn="ctr"/>
            <a:endParaRPr lang="en-US" sz="1400" dirty="0"/>
          </a:p>
        </p:txBody>
      </p:sp>
      <p:sp>
        <p:nvSpPr>
          <p:cNvPr id="6" name="Rectangle 5"/>
          <p:cNvSpPr/>
          <p:nvPr/>
        </p:nvSpPr>
        <p:spPr>
          <a:xfrm>
            <a:off x="4471416" y="3719672"/>
            <a:ext cx="3968292" cy="1754326"/>
          </a:xfrm>
          <a:prstGeom prst="rect">
            <a:avLst/>
          </a:prstGeom>
        </p:spPr>
        <p:txBody>
          <a:bodyPr wrap="square">
            <a:spAutoFit/>
          </a:bodyPr>
          <a:lstStyle/>
          <a:p>
            <a:pPr algn="ctr"/>
            <a:r>
              <a:rPr lang="en-US" sz="3600" dirty="0"/>
              <a:t>3,154 were </a:t>
            </a:r>
            <a:r>
              <a:rPr lang="en-US" sz="3600" b="1" u="sng" dirty="0"/>
              <a:t>killed</a:t>
            </a:r>
          </a:p>
          <a:p>
            <a:pPr algn="ctr"/>
            <a:r>
              <a:rPr lang="en-US" sz="3600" dirty="0"/>
              <a:t>in distracted driving crashes</a:t>
            </a:r>
          </a:p>
        </p:txBody>
      </p:sp>
    </p:spTree>
    <p:extLst>
      <p:ext uri="{BB962C8B-B14F-4D97-AF65-F5344CB8AC3E}">
        <p14:creationId xmlns:p14="http://schemas.microsoft.com/office/powerpoint/2010/main" val="2107921517"/>
      </p:ext>
    </p:extLst>
  </p:cSld>
  <p:clrMapOvr>
    <a:masterClrMapping/>
  </p:clrMapOvr>
  <p:transition>
    <p:strips dir="rd"/>
    <p:sndAc>
      <p:stSnd>
        <p:snd r:embed="rId2" name="arrow.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INJURIES</a:t>
            </a:r>
            <a:endParaRPr lang="en-US" sz="5400" dirty="0"/>
          </a:p>
        </p:txBody>
      </p:sp>
      <p:sp>
        <p:nvSpPr>
          <p:cNvPr id="3" name="Content Placeholder 2"/>
          <p:cNvSpPr>
            <a:spLocks noGrp="1"/>
          </p:cNvSpPr>
          <p:nvPr>
            <p:ph idx="1"/>
          </p:nvPr>
        </p:nvSpPr>
        <p:spPr>
          <a:xfrm>
            <a:off x="800100" y="2286000"/>
            <a:ext cx="7391400" cy="3962400"/>
          </a:xfrm>
        </p:spPr>
        <p:txBody>
          <a:bodyPr/>
          <a:lstStyle/>
          <a:p>
            <a:pPr marL="0" indent="0" algn="ctr">
              <a:buNone/>
            </a:pPr>
            <a:r>
              <a:rPr lang="en-US" sz="6000" dirty="0" smtClean="0"/>
              <a:t>2013</a:t>
            </a:r>
            <a:endParaRPr lang="en-US" sz="2800" dirty="0"/>
          </a:p>
          <a:p>
            <a:pPr algn="ctr"/>
            <a:endParaRPr lang="en-US" sz="2800" dirty="0"/>
          </a:p>
          <a:p>
            <a:pPr marL="0" indent="0" algn="ctr">
              <a:buNone/>
            </a:pPr>
            <a:r>
              <a:rPr lang="en-US" sz="4000" b="1" u="sng" dirty="0"/>
              <a:t>424,000</a:t>
            </a:r>
            <a:r>
              <a:rPr lang="en-US" sz="4000" dirty="0"/>
              <a:t> were injured</a:t>
            </a:r>
            <a:endParaRPr lang="en-US" sz="4000" b="1" u="sng" dirty="0"/>
          </a:p>
          <a:p>
            <a:pPr marL="0" indent="0" algn="ctr">
              <a:buNone/>
            </a:pPr>
            <a:r>
              <a:rPr lang="en-US" sz="4000" dirty="0"/>
              <a:t>in distracted driving crashes</a:t>
            </a:r>
            <a:endParaRPr lang="en-US" sz="4000" b="1" dirty="0"/>
          </a:p>
          <a:p>
            <a:endParaRPr lang="en-US" dirty="0"/>
          </a:p>
        </p:txBody>
      </p:sp>
    </p:spTree>
    <p:extLst>
      <p:ext uri="{BB962C8B-B14F-4D97-AF65-F5344CB8AC3E}">
        <p14:creationId xmlns:p14="http://schemas.microsoft.com/office/powerpoint/2010/main" val="557241405"/>
      </p:ext>
    </p:extLst>
  </p:cSld>
  <p:clrMapOvr>
    <a:masterClrMapping/>
  </p:clrMapOvr>
  <p:transition>
    <p:strips dir="rd"/>
    <p:sndAc>
      <p:stSnd>
        <p:snd r:embed="rId2" name="arrow.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Cognitive Distractions</a:t>
            </a:r>
            <a:endParaRPr lang="en-US" sz="3600" dirty="0"/>
          </a:p>
        </p:txBody>
      </p:sp>
      <p:sp>
        <p:nvSpPr>
          <p:cNvPr id="3" name="Content Placeholder 2"/>
          <p:cNvSpPr>
            <a:spLocks noGrp="1"/>
          </p:cNvSpPr>
          <p:nvPr>
            <p:ph idx="1"/>
          </p:nvPr>
        </p:nvSpPr>
        <p:spPr>
          <a:xfrm>
            <a:off x="865496" y="1828800"/>
            <a:ext cx="7391400" cy="4267200"/>
          </a:xfrm>
        </p:spPr>
        <p:txBody>
          <a:bodyPr/>
          <a:lstStyle/>
          <a:p>
            <a:pPr marL="0" indent="0" algn="just">
              <a:buNone/>
            </a:pPr>
            <a:r>
              <a:rPr lang="en-US" sz="2600" dirty="0"/>
              <a:t>Voice commands are </a:t>
            </a:r>
            <a:r>
              <a:rPr lang="en-US" sz="2600" dirty="0" smtClean="0"/>
              <a:t>a </a:t>
            </a:r>
            <a:r>
              <a:rPr lang="en-US" sz="2600" b="1" dirty="0"/>
              <a:t>cognitive distraction</a:t>
            </a:r>
            <a:r>
              <a:rPr lang="en-US" sz="2600" dirty="0"/>
              <a:t>. </a:t>
            </a:r>
            <a:endParaRPr lang="en-US" sz="2600" dirty="0" smtClean="0"/>
          </a:p>
          <a:p>
            <a:pPr marL="0" indent="0" algn="just">
              <a:buNone/>
            </a:pPr>
            <a:endParaRPr lang="en-US" sz="2600" dirty="0"/>
          </a:p>
          <a:p>
            <a:pPr marL="0" indent="0" algn="just">
              <a:buNone/>
            </a:pPr>
            <a:r>
              <a:rPr lang="en-US" sz="2600" dirty="0" smtClean="0"/>
              <a:t>When </a:t>
            </a:r>
            <a:r>
              <a:rPr lang="en-US" sz="2600" dirty="0"/>
              <a:t>you give voice commands to the in-car infotainment system, you can keep your eyes on the road, and you don't have to push any buttons with your fingers, but </a:t>
            </a:r>
            <a:r>
              <a:rPr lang="en-US" sz="2600" b="1" dirty="0"/>
              <a:t>your brain isn't focused on the act of driving</a:t>
            </a:r>
            <a:r>
              <a:rPr lang="en-US" sz="2600" dirty="0"/>
              <a:t> itself. This is because cognitive distractions may cause </a:t>
            </a:r>
            <a:r>
              <a:rPr lang="en-US" sz="2600" b="1" dirty="0"/>
              <a:t>inattention blindness</a:t>
            </a:r>
            <a:r>
              <a:rPr lang="en-US" sz="2600" dirty="0"/>
              <a:t>, which prevents you from seeing things that are in your field of vision.</a:t>
            </a:r>
          </a:p>
          <a:p>
            <a:pPr marL="0" indent="0" algn="just">
              <a:buNone/>
            </a:pPr>
            <a:endParaRPr lang="en-US" sz="2600" dirty="0" smtClean="0"/>
          </a:p>
          <a:p>
            <a:pPr marL="0" indent="0" algn="just">
              <a:buNone/>
            </a:pPr>
            <a:endParaRPr lang="en-US" sz="2600" dirty="0"/>
          </a:p>
        </p:txBody>
      </p:sp>
    </p:spTree>
    <p:extLst>
      <p:ext uri="{BB962C8B-B14F-4D97-AF65-F5344CB8AC3E}">
        <p14:creationId xmlns:p14="http://schemas.microsoft.com/office/powerpoint/2010/main" val="234850236"/>
      </p:ext>
    </p:extLst>
  </p:cSld>
  <p:clrMapOvr>
    <a:masterClrMapping/>
  </p:clrMapOvr>
  <p:transition>
    <p:strips dir="rd"/>
    <p:sndAc>
      <p:stSnd>
        <p:snd r:embed="rId2" name="arrow.wav"/>
      </p:stSnd>
    </p:sndAc>
  </p:transition>
</p:sld>
</file>

<file path=ppt/theme/theme1.xml><?xml version="1.0" encoding="utf-8"?>
<a:theme xmlns:a="http://schemas.openxmlformats.org/drawingml/2006/main" name="Loss Control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chor="ctr" anchorCtr="0">
        <a:spAutoFit/>
      </a:bodyPr>
      <a:lstStyle>
        <a:defPPr algn="ctr">
          <a:defRPr sz="4000" b="1" baseline="0" dirty="0" smtClean="0"/>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Loss Control Theme</Template>
  <TotalTime>4227</TotalTime>
  <Words>1087</Words>
  <Application>Microsoft Office PowerPoint</Application>
  <PresentationFormat>On-screen Show (4:3)</PresentationFormat>
  <Paragraphs>142</Paragraphs>
  <Slides>31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Arial Black</vt:lpstr>
      <vt:lpstr>HelveticaNeueLT Std Extended</vt:lpstr>
      <vt:lpstr>HelveticaNeueLT Std Lt</vt:lpstr>
      <vt:lpstr>Wingdings</vt:lpstr>
      <vt:lpstr>Loss Control Theme</vt:lpstr>
      <vt:lpstr>PowerPoint Presentation</vt:lpstr>
      <vt:lpstr>Driven to Distraction</vt:lpstr>
      <vt:lpstr>DEFINITION</vt:lpstr>
      <vt:lpstr>PowerPoint Presentation</vt:lpstr>
      <vt:lpstr>YOUNG DRIVERS</vt:lpstr>
      <vt:lpstr>NO TEXTING</vt:lpstr>
      <vt:lpstr>DEATHS</vt:lpstr>
      <vt:lpstr>INJURIES</vt:lpstr>
      <vt:lpstr>Cognitive Distractions</vt:lpstr>
      <vt:lpstr>Speech-to-Text</vt:lpstr>
      <vt:lpstr>Don’t do it!</vt:lpstr>
      <vt:lpstr>Drivers Texting</vt:lpstr>
      <vt:lpstr>Phones</vt:lpstr>
      <vt:lpstr>Phones = Distraction</vt:lpstr>
      <vt:lpstr>Driving Blindfolded</vt:lpstr>
      <vt:lpstr>Exposure</vt:lpstr>
      <vt:lpstr>EMPLOYERS</vt:lpstr>
      <vt:lpstr>Take Action</vt:lpstr>
      <vt:lpstr>Lawsuit</vt:lpstr>
      <vt:lpstr>Negligence</vt:lpstr>
      <vt:lpstr>Discovery Process can show:</vt:lpstr>
      <vt:lpstr>Protect Yourself AND Your Company</vt:lpstr>
      <vt:lpstr>Dollars and Cents</vt:lpstr>
      <vt:lpstr>Dollars and Cents</vt:lpstr>
      <vt:lpstr>AMIC/MWCF Video Library</vt:lpstr>
      <vt:lpstr>PowerPoint Presentation</vt:lpstr>
      <vt:lpstr>Website Resources</vt:lpstr>
      <vt:lpstr>Website Resources</vt:lpstr>
      <vt:lpstr>PowerPoint Presentation</vt:lpstr>
      <vt:lpstr>losscontrol.org</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Richard Buttenshaw</dc:creator>
  <cp:lastModifiedBy>Donna Wagner</cp:lastModifiedBy>
  <cp:revision>453</cp:revision>
  <cp:lastPrinted>2015-07-27T13:53:29Z</cp:lastPrinted>
  <dcterms:created xsi:type="dcterms:W3CDTF">2004-03-12T21:48:07Z</dcterms:created>
  <dcterms:modified xsi:type="dcterms:W3CDTF">2015-07-27T13:54:17Z</dcterms:modified>
</cp:coreProperties>
</file>